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</p:sldMasterIdLst>
  <p:notesMasterIdLst>
    <p:notesMasterId r:id="rId33"/>
  </p:notesMasterIdLst>
  <p:sldIdLst>
    <p:sldId id="398" r:id="rId3"/>
    <p:sldId id="411" r:id="rId4"/>
    <p:sldId id="423" r:id="rId5"/>
    <p:sldId id="403" r:id="rId6"/>
    <p:sldId id="337" r:id="rId7"/>
    <p:sldId id="338" r:id="rId8"/>
    <p:sldId id="386" r:id="rId9"/>
    <p:sldId id="263" r:id="rId10"/>
    <p:sldId id="310" r:id="rId11"/>
    <p:sldId id="381" r:id="rId12"/>
    <p:sldId id="265" r:id="rId13"/>
    <p:sldId id="266" r:id="rId14"/>
    <p:sldId id="267" r:id="rId15"/>
    <p:sldId id="268" r:id="rId16"/>
    <p:sldId id="405" r:id="rId17"/>
    <p:sldId id="369" r:id="rId18"/>
    <p:sldId id="422" r:id="rId19"/>
    <p:sldId id="413" r:id="rId20"/>
    <p:sldId id="367" r:id="rId21"/>
    <p:sldId id="350" r:id="rId22"/>
    <p:sldId id="379" r:id="rId23"/>
    <p:sldId id="378" r:id="rId24"/>
    <p:sldId id="392" r:id="rId25"/>
    <p:sldId id="387" r:id="rId26"/>
    <p:sldId id="421" r:id="rId27"/>
    <p:sldId id="371" r:id="rId28"/>
    <p:sldId id="407" r:id="rId29"/>
    <p:sldId id="370" r:id="rId30"/>
    <p:sldId id="410" r:id="rId31"/>
    <p:sldId id="417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FF"/>
    <a:srgbClr val="259881"/>
    <a:srgbClr val="00FF00"/>
    <a:srgbClr val="97C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8431" autoAdjust="0"/>
  </p:normalViewPr>
  <p:slideViewPr>
    <p:cSldViewPr snapToGrid="0" snapToObjects="1">
      <p:cViewPr>
        <p:scale>
          <a:sx n="125" d="100"/>
          <a:sy n="125" d="100"/>
        </p:scale>
        <p:origin x="80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selle:Library:Mail%20Downloads:biomass_locations.xls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44687069936844"/>
          <c:y val="0.0462963311815285"/>
          <c:w val="0.572383348512937"/>
          <c:h val="0.66358074693524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Other species</c:v>
                </c:pt>
              </c:strCache>
            </c:strRef>
          </c:tx>
          <c:spPr>
            <a:solidFill>
              <a:srgbClr val="FCF305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Sheet1!$A$17:$A$26</c:f>
              <c:strCache>
                <c:ptCount val="10"/>
                <c:pt idx="0">
                  <c:v>Kingman </c:v>
                </c:pt>
                <c:pt idx="1">
                  <c:v>So Lines (avg)</c:v>
                </c:pt>
                <c:pt idx="2">
                  <c:v>Palmyra</c:v>
                </c:pt>
                <c:pt idx="3">
                  <c:v>Christmas </c:v>
                </c:pt>
                <c:pt idx="4">
                  <c:v>main Hawaiian </c:v>
                </c:pt>
                <c:pt idx="5">
                  <c:v>Am. Samoa</c:v>
                </c:pt>
                <c:pt idx="6">
                  <c:v>Philippines</c:v>
                </c:pt>
                <c:pt idx="7">
                  <c:v>Seychelles</c:v>
                </c:pt>
                <c:pt idx="8">
                  <c:v>Virgin Islands</c:v>
                </c:pt>
                <c:pt idx="9">
                  <c:v>Jamaica</c:v>
                </c:pt>
              </c:strCache>
            </c:strRef>
          </c:cat>
          <c:val>
            <c:numRef>
              <c:f>Sheet1!$C$17:$C$26</c:f>
              <c:numCache>
                <c:formatCode>General</c:formatCode>
                <c:ptCount val="10"/>
                <c:pt idx="0">
                  <c:v>0.81</c:v>
                </c:pt>
                <c:pt idx="1">
                  <c:v>1.464771067642263</c:v>
                </c:pt>
                <c:pt idx="2">
                  <c:v>0.89</c:v>
                </c:pt>
                <c:pt idx="3">
                  <c:v>1.06816883044203</c:v>
                </c:pt>
                <c:pt idx="4">
                  <c:v>0.7</c:v>
                </c:pt>
                <c:pt idx="5">
                  <c:v>0.56</c:v>
                </c:pt>
                <c:pt idx="6">
                  <c:v>0.35</c:v>
                </c:pt>
                <c:pt idx="7">
                  <c:v>0.2658</c:v>
                </c:pt>
                <c:pt idx="8">
                  <c:v>0.107018936600489</c:v>
                </c:pt>
                <c:pt idx="9">
                  <c:v>0.07</c:v>
                </c:pt>
              </c:numCache>
            </c:numRef>
          </c:val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Apex predators</c:v>
                </c:pt>
              </c:strCache>
            </c:strRef>
          </c:tx>
          <c:spPr>
            <a:solidFill>
              <a:srgbClr val="DD080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Sheet1!$A$17:$A$26</c:f>
              <c:strCache>
                <c:ptCount val="10"/>
                <c:pt idx="0">
                  <c:v>Kingman </c:v>
                </c:pt>
                <c:pt idx="1">
                  <c:v>So Lines (avg)</c:v>
                </c:pt>
                <c:pt idx="2">
                  <c:v>Palmyra</c:v>
                </c:pt>
                <c:pt idx="3">
                  <c:v>Christmas </c:v>
                </c:pt>
                <c:pt idx="4">
                  <c:v>main Hawaiian </c:v>
                </c:pt>
                <c:pt idx="5">
                  <c:v>Am. Samoa</c:v>
                </c:pt>
                <c:pt idx="6">
                  <c:v>Philippines</c:v>
                </c:pt>
                <c:pt idx="7">
                  <c:v>Seychelles</c:v>
                </c:pt>
                <c:pt idx="8">
                  <c:v>Virgin Islands</c:v>
                </c:pt>
                <c:pt idx="9">
                  <c:v>Jamaica</c:v>
                </c:pt>
              </c:strCache>
            </c:strRef>
          </c:cat>
          <c:val>
            <c:numRef>
              <c:f>Sheet1!$B$17:$B$26</c:f>
              <c:numCache>
                <c:formatCode>General</c:formatCode>
                <c:ptCount val="10"/>
                <c:pt idx="0">
                  <c:v>4.46</c:v>
                </c:pt>
                <c:pt idx="1">
                  <c:v>3.037010261243271</c:v>
                </c:pt>
                <c:pt idx="2">
                  <c:v>1.68</c:v>
                </c:pt>
                <c:pt idx="3">
                  <c:v>0.247559749893616</c:v>
                </c:pt>
                <c:pt idx="4">
                  <c:v>0.0385834186109814</c:v>
                </c:pt>
                <c:pt idx="5">
                  <c:v>0.01</c:v>
                </c:pt>
                <c:pt idx="6">
                  <c:v>0.001</c:v>
                </c:pt>
                <c:pt idx="7">
                  <c:v>0.0022</c:v>
                </c:pt>
                <c:pt idx="8">
                  <c:v>0.00207033847692978</c:v>
                </c:pt>
                <c:pt idx="9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00486808"/>
        <c:axId val="2100444504"/>
      </c:barChart>
      <c:catAx>
        <c:axId val="2100486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FCF305"/>
            </a:solidFill>
            <a:prstDash val="solid"/>
          </a:ln>
        </c:spPr>
        <c:txPr>
          <a:bodyPr rot="-2700000" vert="horz"/>
          <a:lstStyle/>
          <a:p>
            <a:pPr>
              <a:defRPr sz="1325" b="0" i="0" u="none" strike="noStrike" baseline="0">
                <a:solidFill>
                  <a:srgbClr val="FCF305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00444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0044450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75" b="0" i="0" u="none" strike="noStrike" baseline="0">
                    <a:solidFill>
                      <a:srgbClr val="FCF305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75" b="0" i="0" u="none" strike="noStrike" baseline="0">
                    <a:solidFill>
                      <a:srgbClr val="FCF305"/>
                    </a:solidFill>
                    <a:latin typeface="Arial"/>
                    <a:ea typeface="Arial"/>
                    <a:cs typeface="Arial"/>
                  </a:rPr>
                  <a:t>Fish biomass (t ha</a:t>
                </a:r>
                <a:r>
                  <a:rPr lang="en-US" sz="1475" b="0" i="0" u="none" strike="noStrike" baseline="30000">
                    <a:solidFill>
                      <a:srgbClr val="FCF305"/>
                    </a:solidFill>
                    <a:latin typeface="Arial"/>
                    <a:ea typeface="Arial"/>
                    <a:cs typeface="Arial"/>
                  </a:rPr>
                  <a:t>-1</a:t>
                </a:r>
                <a:r>
                  <a:rPr lang="en-US" sz="1475" b="0" i="0" u="none" strike="noStrike" baseline="0">
                    <a:solidFill>
                      <a:srgbClr val="FCF305"/>
                    </a:solidFill>
                    <a:latin typeface="Arial"/>
                    <a:ea typeface="Arial"/>
                    <a:cs typeface="Arial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00817439099938881"/>
              <c:y val="0.16049394809596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12700">
            <a:solidFill>
              <a:srgbClr val="FCF305"/>
            </a:solidFill>
            <a:prstDash val="solid"/>
          </a:ln>
        </c:spPr>
        <c:txPr>
          <a:bodyPr rot="0" vert="horz"/>
          <a:lstStyle/>
          <a:p>
            <a:pPr>
              <a:defRPr sz="1325" b="0" i="0" u="none" strike="noStrike" baseline="0">
                <a:solidFill>
                  <a:srgbClr val="FCF305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00486808"/>
        <c:crosses val="autoZero"/>
        <c:crossBetween val="between"/>
      </c:valAx>
      <c:spPr>
        <a:noFill/>
        <a:ln w="25400">
          <a:solidFill>
            <a:srgbClr val="FCF305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275" b="0" i="0" u="none" strike="noStrike" baseline="0">
                <a:solidFill>
                  <a:srgbClr val="FCF305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275" b="0" i="0" u="none" strike="noStrike" baseline="0">
                <a:solidFill>
                  <a:srgbClr val="FCF305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672918294975228"/>
          <c:y val="0.0406746812898388"/>
          <c:w val="0.276566895479322"/>
          <c:h val="0.1944445909624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2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0.25905</cdr:x>
      <cdr:y>0.05335</cdr:y>
    </cdr:from>
    <cdr:to>
      <cdr:x>0.25905</cdr:x>
      <cdr:y>0.71661</cdr:y>
    </cdr:to>
    <cdr:sp macro="" textlink="">
      <cdr:nvSpPr>
        <cdr:cNvPr id="2049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406273" y="227634"/>
          <a:ext cx="0" cy="283027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rnd">
          <a:solidFill>
            <a:srgbClr xmlns:mc="http://schemas.openxmlformats.org/markup-compatibility/2006" xmlns:a14="http://schemas.microsoft.com/office/drawing/2010/main" val="FCF305" mc:Ignorable="a14" a14:legacySpreadsheetColorIndex="13"/>
          </a:solidFill>
          <a:prstDash val="sysDot"/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805E5-1BC0-7248-B239-4702845A615C}" type="datetimeFigureOut">
              <a:rPr lang="en-US" smtClean="0"/>
              <a:t>7/9/12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15AB9-99E1-D446-8BC8-E7447FCDD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9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</a:t>
            </a:r>
            <a:r>
              <a:rPr lang="en-US" baseline="0" dirty="0" smtClean="0"/>
              <a:t> usually start a talk describing </a:t>
            </a:r>
            <a:r>
              <a:rPr lang="en-US" baseline="0" dirty="0" err="1" smtClean="0"/>
              <a:t>loc</a:t>
            </a:r>
            <a:r>
              <a:rPr lang="en-US" baseline="0" dirty="0" smtClean="0"/>
              <a:t> but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00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B5E39-E16F-074C-9F40-570A79BCFE48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So, we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ve shifted the focus of the study to better understanding the behavior of predators in hopes of coming back to the bonefish.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F75308D-3345-E646-978B-6F7B80734F24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80000"/>
              </a:lnSpc>
            </a:pPr>
            <a:r>
              <a:rPr lang="en-US" sz="120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Common around reef flats, atoll lagoons, and reef edges in central and south Pacific </a:t>
            </a:r>
            <a:r>
              <a:rPr lang="en-US" sz="105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(Hobson 1963)</a:t>
            </a:r>
          </a:p>
          <a:p>
            <a:pPr defTabSz="914400">
              <a:lnSpc>
                <a:spcPct val="80000"/>
              </a:lnSpc>
            </a:pPr>
            <a:r>
              <a:rPr lang="en-US" sz="120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Form loose aggregations for mating </a:t>
            </a:r>
            <a:r>
              <a:rPr lang="en-US" sz="105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(</a:t>
            </a:r>
            <a:r>
              <a:rPr lang="en-US" sz="1050" b="1" dirty="0" err="1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Porcher</a:t>
            </a:r>
            <a:r>
              <a:rPr lang="en-US" sz="105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 2005)</a:t>
            </a:r>
          </a:p>
          <a:p>
            <a:pPr defTabSz="914400">
              <a:lnSpc>
                <a:spcPct val="80000"/>
              </a:lnSpc>
            </a:pPr>
            <a:r>
              <a:rPr lang="en-US" sz="120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Feed on reef edge and flat associated fishes and crustaceans </a:t>
            </a:r>
            <a:r>
              <a:rPr lang="en-US" sz="105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(Stevens 1984, Hobson 1963)</a:t>
            </a:r>
          </a:p>
          <a:p>
            <a:pPr defTabSz="914400">
              <a:lnSpc>
                <a:spcPct val="80000"/>
              </a:lnSpc>
            </a:pPr>
            <a:r>
              <a:rPr lang="en-US" sz="1200" b="1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Thought </a:t>
            </a:r>
            <a:r>
              <a:rPr lang="en-US" sz="120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to have small home ranges (~ 1 km) </a:t>
            </a:r>
            <a:r>
              <a:rPr lang="en-US" sz="1050" b="1" dirty="0" smtClean="0">
                <a:solidFill>
                  <a:srgbClr val="000000"/>
                </a:solidFill>
                <a:latin typeface="Comic Sans MS" charset="0"/>
                <a:ea typeface="ＭＳ Ｐゴシック"/>
              </a:rPr>
              <a:t>(Stevens 1984, Nelson &amp; Johnson 1980)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6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Stared work on lagoon animals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21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Fig. 2. Non-metric multidimensional scaling ordination of space utilization between</a:t>
            </a:r>
          </a:p>
          <a:p>
            <a:r>
              <a:rPr lang="en-US" dirty="0" smtClean="0"/>
              <a:t>sharks tagged in the western (black triangles) and the eastern (grey triangles) lagoons</a:t>
            </a:r>
          </a:p>
          <a:p>
            <a:r>
              <a:rPr lang="en-US" dirty="0" smtClean="0"/>
              <a:t>during A) 2004/2005, and B) 2006/2007.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53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AE8900-8446-954B-909A-570398D926D6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Solid line is mean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VFractal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. Dashed lines are 95 % confidence intervals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FIG. I1. Habitat selection by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blacktip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reef sharks at Palmyra atoll.; (a) Habitat selection for all sharks combined (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13). L &gt; 0 suggests selection for a habitat, while L &lt; 0 suggests avoidance of a habitat. Observed use of habitat differed significantly from expected (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0.01). (b) Relationship between shark total length and selection coefficient for sand-flat habitats (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-0.008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+ 0.75,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0.34,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0.04).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 &gt;0 is selection, L&lt;0 is avoidance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31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Weak tidal patterns ,</a:t>
            </a:r>
            <a:r>
              <a:rPr lang="en-US" baseline="0" dirty="0" smtClean="0"/>
              <a:t> low spectral density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75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Want to show you just a few examples of some of the movement patterns we</a:t>
            </a:r>
            <a:r>
              <a:rPr lang="en-US" baseline="0" dirty="0" smtClean="0"/>
              <a:t> are </a:t>
            </a:r>
            <a:r>
              <a:rPr lang="en-US" baseline="0" dirty="0" err="1" smtClean="0"/>
              <a:t>seeing,..these</a:t>
            </a:r>
            <a:r>
              <a:rPr lang="en-US" baseline="0" dirty="0" smtClean="0"/>
              <a:t> are really anecdotes at this point, the goal is to put this all together into multispecies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13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Ramifications digestive </a:t>
            </a:r>
            <a:r>
              <a:rPr lang="en-US" dirty="0" err="1" smtClean="0"/>
              <a:t>physiol</a:t>
            </a:r>
            <a:r>
              <a:rPr lang="en-US" dirty="0" smtClean="0"/>
              <a:t>, for overlap with </a:t>
            </a:r>
            <a:r>
              <a:rPr lang="en-US" dirty="0" err="1" smtClean="0"/>
              <a:t>compettors</a:t>
            </a:r>
            <a:r>
              <a:rPr lang="en-US" dirty="0" smtClean="0"/>
              <a:t> and prey, for </a:t>
            </a:r>
            <a:r>
              <a:rPr lang="en-US" dirty="0" err="1" smtClean="0"/>
              <a:t>estiamtes</a:t>
            </a:r>
            <a:r>
              <a:rPr lang="en-US" dirty="0" smtClean="0"/>
              <a:t> of biomass using </a:t>
            </a:r>
            <a:r>
              <a:rPr lang="en-US" dirty="0" err="1" smtClean="0"/>
              <a:t>visiual</a:t>
            </a:r>
            <a:r>
              <a:rPr lang="en-US" dirty="0" smtClean="0"/>
              <a:t> surveys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2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Mechanistic models of home range </a:t>
            </a:r>
            <a:r>
              <a:rPr lang="en-US" dirty="0" err="1" smtClean="0"/>
              <a:t>ot</a:t>
            </a:r>
            <a:r>
              <a:rPr lang="en-US" dirty="0" smtClean="0"/>
              <a:t> be able to predict home ranges in</a:t>
            </a:r>
            <a:r>
              <a:rPr lang="en-US" baseline="0" dirty="0" smtClean="0"/>
              <a:t> </a:t>
            </a:r>
            <a:r>
              <a:rPr lang="en-US" baseline="0" smtClean="0"/>
              <a:t>particular locations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7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</a:t>
            </a:r>
            <a:r>
              <a:rPr lang="en-US" baseline="0" dirty="0" smtClean="0"/>
              <a:t> this point, we went back to bonefish and killed a dozen more or so until we realized that there were a lot more predators to tag…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01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Meyer et al found that </a:t>
            </a:r>
            <a:r>
              <a:rPr lang="en-US" dirty="0" err="1" smtClean="0"/>
              <a:t>ulua</a:t>
            </a:r>
            <a:r>
              <a:rPr lang="en-US" dirty="0" smtClean="0"/>
              <a:t> use different areas at day and nighttime. Detections during day maybe b/c</a:t>
            </a:r>
            <a:r>
              <a:rPr lang="en-US" baseline="0" dirty="0" smtClean="0"/>
              <a:t> we fish </a:t>
            </a:r>
            <a:r>
              <a:rPr lang="en-US" baseline="0" dirty="0" err="1" smtClean="0"/>
              <a:t>durin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gthe</a:t>
            </a:r>
            <a:r>
              <a:rPr lang="en-US" baseline="0" dirty="0" smtClean="0"/>
              <a:t> day and caught them in their daytime use areas…..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5AB9-99E1-D446-8BC8-E7447FCDD45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1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2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8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6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31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8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2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4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20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73A2AC-7E84-1F4F-887A-51F62857FA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27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15AD6-BD44-CD44-BD08-DEB009BDE9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20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FC658-FD09-124A-BD85-8E2C689A7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81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85F75BD1-87DF-2D4C-BCDC-85275282DC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93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2FA4D-3F63-9C46-92FE-D216679668E6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015110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1D3DE-0D1B-E249-92ED-5C8F41AF0010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1415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976FC-0D50-844B-AF4E-37C72D286DD3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792979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05304-D824-0940-93FA-E3947DAC14E4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17518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952E9-2EDA-1247-9A5F-D19A787BA609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681023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167BC-2E43-0B48-AF0A-F97AEB9E9FF5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87430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C751A-B623-1240-9D92-A830AFC5F00C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824883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23D58-A4BB-D548-835F-9BD95E8824DB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470196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6F499-5A44-2D4A-AD86-FC6589DF8938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464016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0A970-D1AD-6E4B-ADB9-DFBF56933BDE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304579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85DB6-CAD3-2045-8FF8-CCC99BC1D184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079847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42F4BE66-42E4-204B-B4B0-32554536DC7A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91366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98CD0E38-4C45-654C-89D2-B759BF0BB528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5717419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E8BF0EB1-B697-5F4B-A6EA-5533F258CBAA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555157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CF6EAC4B-2E2A-DF4A-A91F-D82B786A60B4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004417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0219D267-F56B-204A-88DB-89D3F6F744F3}" type="slidenum">
              <a:rPr lang="en-US">
                <a:solidFill>
                  <a:srgbClr val="000000"/>
                </a:solidFill>
                <a:latin typeface="Chalkboard"/>
              </a:rPr>
              <a:pPr/>
              <a:t>‹#›</a:t>
            </a:fld>
            <a:endParaRPr lang="en-US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81027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9C3E0-C9F6-314C-AF9A-1F5F0EB3B2A3}" type="datetimeFigureOut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0AD08-BF21-114B-8233-715D2D204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8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Chalkboard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Chalkboard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53C1F2F-B4E1-EF43-986F-8BB84915E4F5}" type="slidenum">
              <a:rPr lang="en-US" smtClean="0">
                <a:solidFill>
                  <a:srgbClr val="000000"/>
                </a:solidFill>
                <a:latin typeface="Chalkboard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Chalkboard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9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halkboard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4" Type="http://schemas.openxmlformats.org/officeDocument/2006/relationships/image" Target="../media/image25.wmf"/><Relationship Id="rId5" Type="http://schemas.openxmlformats.org/officeDocument/2006/relationships/image" Target="../media/image26.wm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6" Type="http://schemas.openxmlformats.org/officeDocument/2006/relationships/image" Target="../media/image48.jpeg"/><Relationship Id="rId7" Type="http://schemas.openxmlformats.org/officeDocument/2006/relationships/image" Target="../media/image4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almyra_lag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3"/>
            <a:ext cx="9144000" cy="68611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571500"/>
            <a:ext cx="8915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halkboard" charset="0"/>
                <a:ea typeface="ＭＳ Ｐゴシック" charset="0"/>
              </a:defRPr>
            </a:lvl9pPr>
          </a:lstStyle>
          <a:p>
            <a:r>
              <a:rPr lang="en-US" sz="3200" b="1" dirty="0">
                <a:latin typeface="Comic Sans MS"/>
                <a:cs typeface="Comic Sans MS"/>
              </a:rPr>
              <a:t>Movement patterns of apex predators at a </a:t>
            </a:r>
            <a:r>
              <a:rPr lang="en-US" sz="3200" b="1" dirty="0" smtClean="0">
                <a:latin typeface="Comic Sans MS"/>
                <a:cs typeface="Comic Sans MS"/>
              </a:rPr>
              <a:t>‘pristine’ </a:t>
            </a:r>
            <a:r>
              <a:rPr lang="en-US" sz="3200" b="1" dirty="0">
                <a:latin typeface="Comic Sans MS"/>
                <a:cs typeface="Comic Sans MS"/>
              </a:rPr>
              <a:t>coral atoll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54568" y="5815189"/>
            <a:ext cx="7954432" cy="80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000" b="1" dirty="0" smtClean="0">
                <a:latin typeface="Comic Sans MS"/>
                <a:cs typeface="Comic Sans MS"/>
              </a:rPr>
              <a:t>Funded by The </a:t>
            </a:r>
            <a:r>
              <a:rPr lang="en-US" sz="2000" b="1" dirty="0" err="1" smtClean="0">
                <a:latin typeface="Comic Sans MS"/>
                <a:cs typeface="Comic Sans MS"/>
              </a:rPr>
              <a:t>Marisla</a:t>
            </a:r>
            <a:r>
              <a:rPr lang="en-US" sz="2000" b="1" dirty="0" smtClean="0">
                <a:latin typeface="Comic Sans MS"/>
                <a:cs typeface="Comic Sans MS"/>
              </a:rPr>
              <a:t> Foundation, The Nature Conservancy and IGFA with support from the US Fish and Wildlife Service and The Nature Conservancy</a:t>
            </a:r>
          </a:p>
          <a:p>
            <a:pPr>
              <a:lnSpc>
                <a:spcPct val="90000"/>
              </a:lnSpc>
            </a:pPr>
            <a:endParaRPr lang="en-US" sz="2000" b="1" dirty="0">
              <a:latin typeface="Comic Sans MS"/>
              <a:cs typeface="Comic Sans MS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00200" y="4459412"/>
            <a:ext cx="662940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Yannis</a:t>
            </a:r>
            <a:r>
              <a:rPr lang="en-US" sz="24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Papastamatiou</a:t>
            </a:r>
            <a:r>
              <a:rPr lang="en-US" sz="24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, Alan Friedlander, Chris Lowe and Kevin </a:t>
            </a:r>
            <a:r>
              <a:rPr lang="en-US" sz="2400" b="1" dirty="0" err="1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Weng</a:t>
            </a:r>
            <a:endParaRPr lang="en-US" sz="2400" b="1" dirty="0" smtClean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			</a:t>
            </a:r>
          </a:p>
        </p:txBody>
      </p:sp>
      <p:sp>
        <p:nvSpPr>
          <p:cNvPr id="9" name="Rectangle 8"/>
          <p:cNvSpPr/>
          <p:nvPr/>
        </p:nvSpPr>
        <p:spPr>
          <a:xfrm>
            <a:off x="308318" y="2199216"/>
            <a:ext cx="8200682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Jenn</a:t>
            </a:r>
            <a:r>
              <a:rPr lang="en-US" sz="4000" b="1" dirty="0" smtClean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 Caselle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University of CA Santa Barbara</a:t>
            </a:r>
          </a:p>
        </p:txBody>
      </p:sp>
    </p:spTree>
    <p:extLst>
      <p:ext uri="{BB962C8B-B14F-4D97-AF65-F5344CB8AC3E}">
        <p14:creationId xmlns:p14="http://schemas.microsoft.com/office/powerpoint/2010/main" val="1655767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-8330" y="0"/>
            <a:ext cx="9144000" cy="7124700"/>
            <a:chOff x="147200" y="27649"/>
            <a:chExt cx="8971878" cy="6858000"/>
          </a:xfrm>
        </p:grpSpPr>
        <p:grpSp>
          <p:nvGrpSpPr>
            <p:cNvPr id="25" name="Group 24"/>
            <p:cNvGrpSpPr/>
            <p:nvPr/>
          </p:nvGrpSpPr>
          <p:grpSpPr>
            <a:xfrm>
              <a:off x="147200" y="27649"/>
              <a:ext cx="8971878" cy="6858000"/>
              <a:chOff x="147200" y="0"/>
              <a:chExt cx="8971878" cy="68580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47200" y="0"/>
                <a:ext cx="8971878" cy="6858000"/>
                <a:chOff x="147200" y="0"/>
                <a:chExt cx="8971878" cy="6858000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7200" y="0"/>
                  <a:ext cx="8971878" cy="6858000"/>
                </a:xfrm>
                <a:prstGeom prst="rect">
                  <a:avLst/>
                </a:prstGeom>
              </p:spPr>
            </p:pic>
            <p:sp>
              <p:nvSpPr>
                <p:cNvPr id="8" name="Oval 7"/>
                <p:cNvSpPr/>
                <p:nvPr/>
              </p:nvSpPr>
              <p:spPr bwMode="auto">
                <a:xfrm>
                  <a:off x="4715933" y="2870200"/>
                  <a:ext cx="110067" cy="118533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4826000" y="1117600"/>
                <a:ext cx="16722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Santa Barbara, CA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823175" y="3774644"/>
                <a:ext cx="12267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You are here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 bwMode="auto">
              <a:xfrm>
                <a:off x="5740400" y="1425377"/>
                <a:ext cx="999067" cy="25949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Arrow Connector 15"/>
              <p:cNvCxnSpPr/>
              <p:nvPr/>
            </p:nvCxnSpPr>
            <p:spPr bwMode="auto">
              <a:xfrm flipH="1">
                <a:off x="2438400" y="3928533"/>
                <a:ext cx="384776" cy="1538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TextBox 20"/>
              <p:cNvSpPr txBox="1"/>
              <p:nvPr/>
            </p:nvSpPr>
            <p:spPr>
              <a:xfrm>
                <a:off x="3146035" y="2445354"/>
                <a:ext cx="1679966" cy="385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bg1"/>
                    </a:solidFill>
                  </a:rPr>
                  <a:t>Palmyra Atoll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3715074" y="5035604"/>
              <a:ext cx="509407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US" dirty="0">
                  <a:solidFill>
                    <a:schemeClr val="bg1"/>
                  </a:solidFill>
                  <a:latin typeface="Comic Sans MS" charset="0"/>
                  <a:ea typeface="ＭＳ Ｐゴシック" charset="0"/>
                </a:rPr>
                <a:t> Located 1600 km south of Hawaii – Northern Line Islands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US" dirty="0">
                  <a:solidFill>
                    <a:schemeClr val="bg1"/>
                  </a:solidFill>
                  <a:latin typeface="Comic Sans MS" charset="0"/>
                  <a:ea typeface="ＭＳ Ｐゴシック" charset="0"/>
                </a:rPr>
                <a:t> within the Inter-tropical Convergence Zone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US" dirty="0">
                  <a:solidFill>
                    <a:schemeClr val="bg1"/>
                  </a:solidFill>
                  <a:latin typeface="Comic Sans MS" charset="0"/>
                  <a:ea typeface="ＭＳ Ｐゴシック" charset="0"/>
                </a:rPr>
                <a:t> 450 – 500 cm of rainfall per year!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3382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69058"/>
            <a:ext cx="8229600" cy="665161"/>
          </a:xfrm>
        </p:spPr>
        <p:txBody>
          <a:bodyPr/>
          <a:lstStyle/>
          <a:p>
            <a:r>
              <a:rPr lang="en-US" sz="3600" dirty="0" smtClean="0"/>
              <a:t>Palmyra Atoll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-8330" y="815777"/>
            <a:ext cx="9152330" cy="5651036"/>
            <a:chOff x="0" y="87643"/>
            <a:chExt cx="9144000" cy="5651036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87643"/>
              <a:ext cx="9144000" cy="3784600"/>
              <a:chOff x="0" y="87643"/>
              <a:chExt cx="9144000" cy="3784600"/>
            </a:xfrm>
          </p:grpSpPr>
          <p:pic>
            <p:nvPicPr>
              <p:cNvPr id="7" name="Picture 6" descr="palmya_msp_geo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578" r="8333"/>
              <a:stretch>
                <a:fillRect/>
              </a:stretch>
            </p:blipFill>
            <p:spPr bwMode="auto">
              <a:xfrm>
                <a:off x="0" y="87643"/>
                <a:ext cx="9144000" cy="3784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Group 10"/>
              <p:cNvGrpSpPr>
                <a:grpSpLocks/>
              </p:cNvGrpSpPr>
              <p:nvPr/>
            </p:nvGrpSpPr>
            <p:grpSpPr bwMode="auto">
              <a:xfrm>
                <a:off x="643467" y="3313113"/>
                <a:ext cx="1168400" cy="369887"/>
                <a:chOff x="1136" y="2487"/>
                <a:chExt cx="736" cy="233"/>
              </a:xfrm>
            </p:grpSpPr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270" y="2487"/>
                  <a:ext cx="456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chemeClr val="bg1"/>
                      </a:solidFill>
                    </a:rPr>
                    <a:t>2 km</a:t>
                  </a:r>
                </a:p>
              </p:txBody>
            </p:sp>
            <p:sp>
              <p:nvSpPr>
                <p:cNvPr id="10" name="Line 9"/>
                <p:cNvSpPr>
                  <a:spLocks noChangeShapeType="1"/>
                </p:cNvSpPr>
                <p:nvPr/>
              </p:nvSpPr>
              <p:spPr bwMode="auto">
                <a:xfrm>
                  <a:off x="1136" y="2720"/>
                  <a:ext cx="736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146789" y="3876631"/>
              <a:ext cx="8825089" cy="186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buFontTx/>
                <a:buChar char="•"/>
              </a:pPr>
              <a:r>
                <a:rPr lang="en-US" sz="2300" dirty="0">
                  <a:solidFill>
                    <a:srgbClr val="000000"/>
                  </a:solidFill>
                </a:rPr>
                <a:t> </a:t>
              </a:r>
              <a:r>
                <a:rPr lang="en-US" sz="2300" dirty="0"/>
                <a:t>12 km</a:t>
              </a:r>
              <a:r>
                <a:rPr lang="en-US" sz="2300" baseline="30000" dirty="0"/>
                <a:t>2</a:t>
              </a:r>
              <a:r>
                <a:rPr lang="en-US" sz="2300" dirty="0"/>
                <a:t> atoll</a:t>
              </a:r>
            </a:p>
            <a:p>
              <a:pPr>
                <a:buFontTx/>
                <a:buChar char="•"/>
              </a:pPr>
              <a:r>
                <a:rPr lang="en-US" sz="2300" dirty="0"/>
                <a:t> 6,277 hectares of </a:t>
              </a:r>
              <a:r>
                <a:rPr lang="en-US" sz="2300" dirty="0" smtClean="0"/>
                <a:t>submerged </a:t>
              </a:r>
              <a:r>
                <a:rPr lang="en-US" sz="2300" dirty="0"/>
                <a:t>reef and reef flat</a:t>
              </a:r>
            </a:p>
            <a:p>
              <a:pPr>
                <a:buFontTx/>
                <a:buChar char="•"/>
              </a:pPr>
              <a:r>
                <a:rPr lang="en-US" sz="2300" dirty="0"/>
                <a:t> </a:t>
              </a:r>
              <a:r>
                <a:rPr lang="en-US" sz="2300" dirty="0" smtClean="0"/>
                <a:t>Dredged </a:t>
              </a:r>
              <a:r>
                <a:rPr lang="en-US" sz="2300" dirty="0"/>
                <a:t>to reclaim land for </a:t>
              </a:r>
              <a:r>
                <a:rPr lang="en-US" sz="2300" dirty="0">
                  <a:latin typeface="Comic Sans MS"/>
                  <a:cs typeface="Comic Sans MS"/>
                </a:rPr>
                <a:t>airstrips</a:t>
              </a:r>
              <a:r>
                <a:rPr lang="en-US" sz="2300" dirty="0"/>
                <a:t> and causeways in </a:t>
              </a:r>
              <a:r>
                <a:rPr lang="en-US" sz="2300" dirty="0" smtClean="0"/>
                <a:t>WWII</a:t>
              </a:r>
              <a:endParaRPr lang="en-US" sz="2300" dirty="0"/>
            </a:p>
            <a:p>
              <a:pPr>
                <a:buFontTx/>
                <a:buChar char="•"/>
              </a:pPr>
              <a:r>
                <a:rPr lang="en-US" sz="2300" dirty="0"/>
                <a:t> Largely uninhabited since 1944</a:t>
              </a:r>
            </a:p>
            <a:p>
              <a:endParaRPr lang="en-US" sz="23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8093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90907"/>
              </p:ext>
            </p:extLst>
          </p:nvPr>
        </p:nvGraphicFramePr>
        <p:xfrm>
          <a:off x="0" y="1014023"/>
          <a:ext cx="928878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42900" y="5026729"/>
            <a:ext cx="8610600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omic Sans MS"/>
                <a:ea typeface="ＭＳ Ｐゴシック" charset="0"/>
                <a:cs typeface="Comic Sans MS"/>
              </a:rPr>
              <a:t> Human impacts low</a:t>
            </a:r>
          </a:p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omic Sans MS"/>
                <a:ea typeface="ＭＳ Ｐゴシック" charset="0"/>
                <a:cs typeface="Comic Sans MS"/>
              </a:rPr>
              <a:t> High biomass apex predators (up to 60% fish biomass)</a:t>
            </a:r>
          </a:p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dirty="0" smtClean="0">
              <a:solidFill>
                <a:srgbClr val="FFFFFF"/>
              </a:solidFill>
              <a:latin typeface="Comic Sans MS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7333" y="6304002"/>
            <a:ext cx="574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</a:t>
            </a:r>
            <a:r>
              <a:rPr lang="en-US" dirty="0" err="1" smtClean="0">
                <a:solidFill>
                  <a:schemeClr val="bg1"/>
                </a:solidFill>
              </a:rPr>
              <a:t>DeMartini</a:t>
            </a:r>
            <a:r>
              <a:rPr lang="en-US" dirty="0" smtClean="0">
                <a:solidFill>
                  <a:schemeClr val="bg1"/>
                </a:solidFill>
              </a:rPr>
              <a:t> et al. 2008, </a:t>
            </a:r>
            <a:r>
              <a:rPr lang="en-US" dirty="0" err="1" smtClean="0">
                <a:solidFill>
                  <a:schemeClr val="bg1"/>
                </a:solidFill>
              </a:rPr>
              <a:t>Sandin</a:t>
            </a:r>
            <a:r>
              <a:rPr lang="en-US" dirty="0" smtClean="0">
                <a:solidFill>
                  <a:schemeClr val="bg1"/>
                </a:solidFill>
              </a:rPr>
              <a:t> et al. </a:t>
            </a:r>
            <a:r>
              <a:rPr lang="en-US" dirty="0" err="1" smtClean="0">
                <a:solidFill>
                  <a:schemeClr val="bg1"/>
                </a:solidFill>
              </a:rPr>
              <a:t>unpub</a:t>
            </a:r>
            <a:r>
              <a:rPr lang="en-US" dirty="0" smtClean="0">
                <a:solidFill>
                  <a:schemeClr val="bg1"/>
                </a:solidFill>
              </a:rPr>
              <a:t>.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904" y="22579"/>
            <a:ext cx="8812389" cy="61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One of few remaining </a:t>
            </a:r>
            <a:r>
              <a:rPr lang="ja-JP" altLang="en-US" sz="2800" dirty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“</a:t>
            </a:r>
            <a:r>
              <a:rPr lang="en-US" sz="2800" dirty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intact</a:t>
            </a:r>
            <a:r>
              <a:rPr lang="ja-JP" altLang="en-US" sz="2800" dirty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”</a:t>
            </a:r>
            <a:r>
              <a:rPr lang="en-US" sz="2800" dirty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 marine ecosystems</a:t>
            </a:r>
          </a:p>
        </p:txBody>
      </p:sp>
    </p:spTree>
    <p:extLst>
      <p:ext uri="{BB962C8B-B14F-4D97-AF65-F5344CB8AC3E}">
        <p14:creationId xmlns:p14="http://schemas.microsoft.com/office/powerpoint/2010/main" val="368194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8759" y="224367"/>
            <a:ext cx="8539163" cy="1143000"/>
          </a:xfrm>
        </p:spPr>
        <p:txBody>
          <a:bodyPr/>
          <a:lstStyle/>
          <a:p>
            <a:r>
              <a:rPr lang="en-US" sz="3200" b="1" dirty="0">
                <a:solidFill>
                  <a:srgbClr val="FFFF66"/>
                </a:solidFill>
                <a:latin typeface="Comic Sans MS" charset="0"/>
              </a:rPr>
              <a:t>Predator-prey Interactions in an Apex Predator Dominated </a:t>
            </a:r>
            <a:r>
              <a:rPr lang="en-US" sz="3200" b="1" dirty="0" smtClean="0">
                <a:solidFill>
                  <a:srgbClr val="FFFF66"/>
                </a:solidFill>
                <a:latin typeface="Comic Sans MS" charset="0"/>
              </a:rPr>
              <a:t>Community</a:t>
            </a:r>
            <a:endParaRPr lang="en-US" sz="3200" b="1" dirty="0">
              <a:solidFill>
                <a:srgbClr val="FFFF66"/>
              </a:solidFill>
              <a:latin typeface="Comic Sans MS" charset="0"/>
            </a:endParaRP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200026" y="4905376"/>
            <a:ext cx="8943975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</a:rPr>
              <a:t>Determine the spatial and temporal patterns of movement and habitat utilization by predators and prey to elucidate species interactions and ecosystem dynamics.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95" y="1970313"/>
            <a:ext cx="3942080" cy="26387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795" y="1970316"/>
            <a:ext cx="3942078" cy="26387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9095" y="4315913"/>
            <a:ext cx="49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Sala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67111" y="4354012"/>
            <a:ext cx="826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San Felix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54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/>
          <a:stretch/>
        </p:blipFill>
        <p:spPr bwMode="auto">
          <a:xfrm>
            <a:off x="4444615" y="4108804"/>
            <a:ext cx="3759589" cy="285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P1010026 cop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9" b="16664"/>
          <a:stretch/>
        </p:blipFill>
        <p:spPr bwMode="auto">
          <a:xfrm>
            <a:off x="5827889" y="2412908"/>
            <a:ext cx="3316111" cy="173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104" y="2"/>
            <a:ext cx="3683000" cy="24653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t="13699" r="2739" b="5936"/>
          <a:stretch/>
        </p:blipFill>
        <p:spPr>
          <a:xfrm>
            <a:off x="431368" y="4370917"/>
            <a:ext cx="4013247" cy="24870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54405" y="3035989"/>
            <a:ext cx="2373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/>
                <a:cs typeface="Comic Sans MS"/>
              </a:rPr>
              <a:t>Targets of movement studies at Palmyra</a:t>
            </a:r>
            <a:endParaRPr lang="en-US" sz="2000" dirty="0">
              <a:latin typeface="Comic Sans MS"/>
              <a:cs typeface="Comic Sans MS"/>
            </a:endParaRPr>
          </a:p>
        </p:txBody>
      </p:sp>
      <p:pic>
        <p:nvPicPr>
          <p:cNvPr id="8" name="Picture 6" descr="Alvul_u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4" b="15120"/>
          <a:stretch/>
        </p:blipFill>
        <p:spPr bwMode="auto">
          <a:xfrm>
            <a:off x="4" y="2921000"/>
            <a:ext cx="3251200" cy="1449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1010134 cop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4035778" cy="302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05600" y="1899166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N=59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43900" y="3682320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N=29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8224" y="4370917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6792" y="4555583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228" y="3924138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13093" y="2280644"/>
            <a:ext cx="68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N=55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87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99"/>
          <a:stretch/>
        </p:blipFill>
        <p:spPr>
          <a:xfrm>
            <a:off x="0" y="792270"/>
            <a:ext cx="9144000" cy="60657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9155" y="6409175"/>
            <a:ext cx="1695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Photo </a:t>
            </a:r>
            <a:r>
              <a:rPr lang="en-US" dirty="0" err="1" smtClean="0">
                <a:solidFill>
                  <a:schemeClr val="bg1"/>
                </a:solidFill>
              </a:rPr>
              <a:t>Enric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Sala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290" y="59077"/>
            <a:ext cx="89908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 smtClean="0">
                <a:latin typeface="Comic Sans MS"/>
                <a:cs typeface="Comic Sans MS"/>
              </a:rPr>
              <a:t>Blacktip</a:t>
            </a:r>
            <a:r>
              <a:rPr lang="en-US" sz="3000" dirty="0" smtClean="0">
                <a:latin typeface="Comic Sans MS"/>
                <a:cs typeface="Comic Sans MS"/>
              </a:rPr>
              <a:t> reef shark - </a:t>
            </a:r>
            <a:r>
              <a:rPr lang="en-US" sz="3000" i="1" dirty="0" err="1" smtClean="0">
                <a:latin typeface="Comic Sans MS"/>
                <a:cs typeface="Comic Sans MS"/>
              </a:rPr>
              <a:t>Carcharhinus</a:t>
            </a:r>
            <a:r>
              <a:rPr lang="en-US" sz="3000" i="1" dirty="0" smtClean="0">
                <a:latin typeface="Comic Sans MS"/>
                <a:cs typeface="Comic Sans MS"/>
              </a:rPr>
              <a:t> </a:t>
            </a:r>
            <a:r>
              <a:rPr lang="en-US" sz="3000" i="1" dirty="0" err="1">
                <a:latin typeface="Comic Sans MS"/>
                <a:cs typeface="Comic Sans MS"/>
              </a:rPr>
              <a:t>melanopterus</a:t>
            </a:r>
            <a:endParaRPr lang="en-US" sz="3000" i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16804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DSCF002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31432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2 SharkFishing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31480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DSCF0027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3539"/>
            <a:ext cx="3581400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7" descr="blktip swimming of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" t="12500" r="13133" b="10001"/>
          <a:stretch>
            <a:fillRect/>
          </a:stretch>
        </p:blipFill>
        <p:spPr bwMode="auto">
          <a:xfrm>
            <a:off x="3581400" y="4191000"/>
            <a:ext cx="2590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6248400" y="1066800"/>
            <a:ext cx="2994378" cy="5486400"/>
          </a:xfrm>
          <a:noFill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u="sng" dirty="0" err="1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Blacktip</a:t>
            </a:r>
            <a:r>
              <a:rPr lang="en-US" sz="2000" b="1" u="sng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 sharks</a:t>
            </a:r>
            <a:endParaRPr lang="en-US" sz="20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endParaRPr lang="en-US" sz="2000" b="1" u="sng" dirty="0" smtClean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b="1" u="sng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Acoustic monitoring:</a:t>
            </a:r>
            <a:endParaRPr lang="en-US" sz="2000" b="1" u="sng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endParaRPr lang="en-US" sz="2000" b="1" u="sng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59 total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30 </a:t>
            </a:r>
            <a:r>
              <a:rPr lang="en-US" sz="1800" b="1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females, 29 </a:t>
            </a:r>
            <a:r>
              <a:rPr lang="en-US" sz="18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males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77-</a:t>
            </a:r>
            <a:r>
              <a:rPr lang="en-US" sz="1800" b="1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132 cm TL</a:t>
            </a:r>
          </a:p>
          <a:p>
            <a:pPr eaLnBrk="1" hangingPunct="1">
              <a:lnSpc>
                <a:spcPct val="80000"/>
              </a:lnSpc>
            </a:pPr>
            <a:endParaRPr lang="en-US" sz="20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b="1" u="sng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Active tracking</a:t>
            </a:r>
            <a:r>
              <a:rPr lang="en-US" sz="20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13 sharks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Ranging from </a:t>
            </a:r>
            <a:r>
              <a:rPr lang="en-US" sz="2000" b="1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4-72 hours</a:t>
            </a:r>
            <a:endParaRPr lang="en-US" sz="20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West lagoon only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b="1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>
            <a:off x="6629400" y="152401"/>
            <a:ext cx="21334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u="sng">
                <a:solidFill>
                  <a:schemeClr val="bg1"/>
                </a:solidFill>
              </a:rPr>
              <a:t>Predator Tagging</a:t>
            </a:r>
          </a:p>
        </p:txBody>
      </p:sp>
    </p:spTree>
    <p:extLst>
      <p:ext uri="{BB962C8B-B14F-4D97-AF65-F5344CB8AC3E}">
        <p14:creationId xmlns:p14="http://schemas.microsoft.com/office/powerpoint/2010/main" val="1012431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793750" y="285749"/>
            <a:ext cx="795722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Comic Sans MS"/>
                <a:cs typeface="Comic Sans MS"/>
              </a:rPr>
              <a:t>Acoustic array in the beginning…</a:t>
            </a:r>
            <a:endParaRPr lang="en-US" sz="4000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051" t="19136" r="3679" b="12757"/>
          <a:stretch/>
        </p:blipFill>
        <p:spPr>
          <a:xfrm>
            <a:off x="720728" y="1157112"/>
            <a:ext cx="7999943" cy="4670779"/>
          </a:xfrm>
          <a:prstGeom prst="rect">
            <a:avLst/>
          </a:prstGeom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793750" y="5257808"/>
            <a:ext cx="1092200" cy="369888"/>
            <a:chOff x="768" y="3679"/>
            <a:chExt cx="688" cy="233"/>
          </a:xfrm>
        </p:grpSpPr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902" y="3679"/>
              <a:ext cx="4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 km</a:t>
              </a: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768" y="3912"/>
              <a:ext cx="6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371072" y="6097601"/>
            <a:ext cx="7099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</a:rPr>
              <a:t>Vemvo</a:t>
            </a:r>
            <a:r>
              <a:rPr lang="en-US" sz="2000" dirty="0" smtClean="0">
                <a:solidFill>
                  <a:schemeClr val="bg1"/>
                </a:solidFill>
              </a:rPr>
              <a:t> VR2w acoustic </a:t>
            </a:r>
            <a:r>
              <a:rPr lang="en-US" sz="2000" dirty="0" err="1" smtClean="0">
                <a:solidFill>
                  <a:schemeClr val="bg1"/>
                </a:solidFill>
              </a:rPr>
              <a:t>recievers</a:t>
            </a:r>
            <a:r>
              <a:rPr lang="en-US" sz="2000" dirty="0" smtClean="0">
                <a:solidFill>
                  <a:schemeClr val="bg1"/>
                </a:solidFill>
              </a:rPr>
              <a:t> with approximate detection range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3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 flipH="1">
            <a:off x="5570413" y="1385431"/>
            <a:ext cx="4368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078417" y="1200765"/>
            <a:ext cx="267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Tagged in West Lagoon</a:t>
            </a:r>
            <a:endParaRPr lang="en-US" dirty="0">
              <a:latin typeface="Comic Sans MS"/>
              <a:cs typeface="Comic Sans MS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570413" y="1614031"/>
            <a:ext cx="4368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079912" y="1435574"/>
            <a:ext cx="257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Tagged in East Lagoon</a:t>
            </a:r>
            <a:endParaRPr lang="en-US" dirty="0">
              <a:latin typeface="Comic Sans MS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5115" y="656826"/>
            <a:ext cx="4840111" cy="5572575"/>
            <a:chOff x="1030111" y="481092"/>
            <a:chExt cx="4840111" cy="55725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0258" y="604249"/>
              <a:ext cx="4564742" cy="5167195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3556000" y="3443111"/>
              <a:ext cx="1834444" cy="149577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473222" y="5019040"/>
              <a:ext cx="917222" cy="75240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2243667" y="5531556"/>
              <a:ext cx="2229555" cy="2398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2243667" y="3443111"/>
              <a:ext cx="1312333" cy="208844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38778" y="1025031"/>
              <a:ext cx="348262" cy="149577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1940560" y="2520809"/>
              <a:ext cx="1046480" cy="26303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 flipV="1">
              <a:off x="1391920" y="2357120"/>
              <a:ext cx="548640" cy="42672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1391920" y="1595120"/>
              <a:ext cx="619760" cy="762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2011680" y="1025031"/>
              <a:ext cx="627098" cy="57008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1030111" y="481092"/>
              <a:ext cx="4840111" cy="25527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noFill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030111" y="3033889"/>
              <a:ext cx="4840111" cy="3019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noFill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2120354" y="19430"/>
            <a:ext cx="4705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omic Sans MS" charset="0"/>
                <a:ea typeface="ＭＳ Ｐゴシック" charset="0"/>
              </a:rPr>
              <a:t>Strong site fidelity to lagoons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59367" y="677335"/>
            <a:ext cx="7809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‘04-05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20607" y="3266065"/>
            <a:ext cx="7809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’</a:t>
            </a:r>
            <a:r>
              <a:rPr lang="en-US" dirty="0" smtClean="0"/>
              <a:t>06-07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27889" y="6419335"/>
            <a:ext cx="2629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Papastamatiou</a:t>
            </a:r>
            <a:r>
              <a:rPr lang="en-US" dirty="0" smtClean="0"/>
              <a:t> et al.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049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Short-term Movement of </a:t>
            </a:r>
            <a:r>
              <a:rPr lang="en-US" sz="3600" dirty="0" err="1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Blacktip</a:t>
            </a:r>
            <a:r>
              <a:rPr lang="en-US" sz="3600" dirty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 Sharks </a:t>
            </a:r>
            <a:r>
              <a:rPr lang="en-US" sz="3600" dirty="0" smtClean="0">
                <a:solidFill>
                  <a:srgbClr val="FFFF00"/>
                </a:solidFill>
                <a:latin typeface="Comic Sans MS"/>
                <a:ea typeface="ＭＳ Ｐゴシック" charset="0"/>
                <a:cs typeface="Comic Sans MS"/>
              </a:rPr>
              <a:t>: Active Tracking</a:t>
            </a:r>
            <a:endParaRPr lang="en-US" sz="3600" dirty="0">
              <a:solidFill>
                <a:srgbClr val="FFFF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371600"/>
            <a:ext cx="3886200" cy="40386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Sm. home range</a:t>
            </a:r>
            <a:r>
              <a:rPr lang="en-US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(0.48 ± 0.24 km</a:t>
            </a:r>
            <a:r>
              <a:rPr lang="en-US" sz="2400" baseline="300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2 </a:t>
            </a:r>
            <a:r>
              <a:rPr lang="en-US" sz="24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,</a:t>
            </a:r>
            <a:r>
              <a:rPr lang="en-US" sz="2400" baseline="300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N = 13)</a:t>
            </a:r>
            <a:endParaRPr lang="en-US" dirty="0">
              <a:solidFill>
                <a:schemeClr val="bg1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>
              <a:buFontTx/>
              <a:buNone/>
            </a:pPr>
            <a:endParaRPr lang="en-US" dirty="0">
              <a:solidFill>
                <a:schemeClr val="bg1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/>
            <a:r>
              <a:rPr lang="en-US" sz="28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High site fidelity</a:t>
            </a:r>
          </a:p>
          <a:p>
            <a:pPr eaLnBrk="1" hangingPunct="1"/>
            <a:endParaRPr lang="en-US" sz="2800" dirty="0">
              <a:solidFill>
                <a:schemeClr val="bg1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/>
            <a:r>
              <a:rPr lang="en-US" sz="2800" dirty="0">
                <a:solidFill>
                  <a:schemeClr val="bg1"/>
                </a:solidFill>
                <a:latin typeface="Comic Sans MS"/>
                <a:ea typeface="ＭＳ Ｐゴシック" charset="0"/>
                <a:cs typeface="Comic Sans MS"/>
              </a:rPr>
              <a:t>Movements oriented to ledges </a:t>
            </a:r>
          </a:p>
        </p:txBody>
      </p:sp>
      <p:pic>
        <p:nvPicPr>
          <p:cNvPr id="33796" name="Picture 4" descr="blk9 for chri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 t="17429" r="7272" b="33769"/>
          <a:stretch>
            <a:fillRect/>
          </a:stretch>
        </p:blipFill>
        <p:spPr>
          <a:xfrm>
            <a:off x="4114800" y="1600200"/>
            <a:ext cx="4724400" cy="2362200"/>
          </a:xfrm>
          <a:noFill/>
        </p:spPr>
      </p:pic>
      <p:pic>
        <p:nvPicPr>
          <p:cNvPr id="33797" name="Picture 5" descr="blk 13 points and ku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" t="16415" r="7137" b="36212"/>
          <a:stretch>
            <a:fillRect/>
          </a:stretch>
        </p:blipFill>
        <p:spPr>
          <a:xfrm>
            <a:off x="4114800" y="4038600"/>
            <a:ext cx="4724400" cy="2667000"/>
          </a:xfrm>
          <a:noFill/>
        </p:spPr>
      </p:pic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419603" y="1600200"/>
            <a:ext cx="17620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72 h track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479928" y="4179888"/>
            <a:ext cx="17620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48 h track</a:t>
            </a:r>
          </a:p>
        </p:txBody>
      </p:sp>
      <p:pic>
        <p:nvPicPr>
          <p:cNvPr id="11" name="Picture 5" descr="peddling tracking s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4" r="10689" b="22957"/>
          <a:stretch/>
        </p:blipFill>
        <p:spPr bwMode="auto">
          <a:xfrm>
            <a:off x="0" y="5450540"/>
            <a:ext cx="2743200" cy="140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77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7"/>
            <a:ext cx="9144000" cy="10207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Comic Sans MS"/>
                <a:ea typeface="ＭＳ Ｐゴシック" charset="0"/>
                <a:cs typeface="Comic Sans MS"/>
              </a:rPr>
              <a:t>Fractal analysis of </a:t>
            </a:r>
            <a:r>
              <a:rPr lang="en-US" sz="3600" dirty="0" err="1">
                <a:latin typeface="Comic Sans MS"/>
                <a:ea typeface="ＭＳ Ｐゴシック" charset="0"/>
                <a:cs typeface="Comic Sans MS"/>
              </a:rPr>
              <a:t>blacktip</a:t>
            </a:r>
            <a:r>
              <a:rPr lang="en-US" sz="3600" dirty="0">
                <a:latin typeface="Comic Sans MS"/>
                <a:ea typeface="ＭＳ Ｐゴシック" charset="0"/>
                <a:cs typeface="Comic Sans MS"/>
              </a:rPr>
              <a:t> shark movement</a:t>
            </a:r>
            <a:br>
              <a:rPr lang="en-US" sz="3600" dirty="0">
                <a:latin typeface="Comic Sans MS"/>
                <a:ea typeface="ＭＳ Ｐゴシック" charset="0"/>
                <a:cs typeface="Comic Sans MS"/>
              </a:rPr>
            </a:br>
            <a:r>
              <a:rPr lang="en-US" sz="2800" dirty="0">
                <a:latin typeface="Comic Sans MS"/>
                <a:ea typeface="ＭＳ Ｐゴシック" charset="0"/>
                <a:cs typeface="Comic Sans MS"/>
              </a:rPr>
              <a:t>response to environment at different scales</a:t>
            </a:r>
            <a:br>
              <a:rPr lang="en-US" sz="2800" dirty="0">
                <a:latin typeface="Comic Sans MS"/>
                <a:ea typeface="ＭＳ Ｐゴシック" charset="0"/>
                <a:cs typeface="Comic Sans MS"/>
              </a:rPr>
            </a:br>
            <a:endParaRPr lang="en-US" sz="2800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600201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omic Sans MS"/>
                <a:ea typeface="ＭＳ Ｐゴシック" charset="0"/>
                <a:cs typeface="Comic Sans MS"/>
              </a:rPr>
              <a:t>Measure of tortuosity,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        (</a:t>
            </a:r>
            <a:r>
              <a:rPr lang="en-US" sz="2400" dirty="0">
                <a:latin typeface="Comic Sans MS"/>
                <a:ea typeface="ＭＳ Ｐゴシック" charset="0"/>
                <a:cs typeface="Comic Sans MS"/>
              </a:rPr>
              <a:t>1= line, 2 = </a:t>
            </a: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path completely </a:t>
            </a:r>
            <a:r>
              <a:rPr lang="en-US" sz="2400" dirty="0">
                <a:latin typeface="Comic Sans MS"/>
                <a:ea typeface="ＭＳ Ｐゴシック" charset="0"/>
                <a:cs typeface="Comic Sans MS"/>
              </a:rPr>
              <a:t>covers plane</a:t>
            </a: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)</a:t>
            </a:r>
          </a:p>
          <a:p>
            <a:pPr eaLnBrk="1" hangingPunct="1">
              <a:buFontTx/>
              <a:buNone/>
            </a:pPr>
            <a:endParaRPr lang="en-US" sz="2400" dirty="0">
              <a:latin typeface="Comic Sans MS"/>
              <a:ea typeface="ＭＳ Ｐゴシック" charset="0"/>
              <a:cs typeface="Comic Sans MS"/>
            </a:endParaRPr>
          </a:p>
          <a:p>
            <a:pPr eaLnBrk="1" hangingPunct="1"/>
            <a:r>
              <a:rPr lang="en-US" sz="2800" dirty="0">
                <a:latin typeface="Comic Sans MS"/>
                <a:ea typeface="ＭＳ Ｐゴシック" charset="0"/>
                <a:cs typeface="Comic Sans MS"/>
              </a:rPr>
              <a:t>Sharks move with a directed walk at scales of 10-67 m</a:t>
            </a:r>
          </a:p>
          <a:p>
            <a:pPr eaLnBrk="1" hangingPunct="1"/>
            <a:r>
              <a:rPr lang="en-US" sz="2800" dirty="0">
                <a:latin typeface="Comic Sans MS"/>
                <a:ea typeface="ＭＳ Ｐゴシック" charset="0"/>
                <a:cs typeface="Comic Sans MS"/>
              </a:rPr>
              <a:t>Move randomly between patches at scales &gt; 107 m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/>
          <a:stretch/>
        </p:blipFill>
        <p:spPr bwMode="auto">
          <a:xfrm>
            <a:off x="152400" y="1600200"/>
            <a:ext cx="48768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838200" y="4191000"/>
            <a:ext cx="2133600" cy="914400"/>
          </a:xfrm>
          <a:prstGeom prst="ellipse">
            <a:avLst/>
          </a:prstGeom>
          <a:solidFill>
            <a:srgbClr val="FF0000">
              <a:alpha val="10980"/>
            </a:srgbClr>
          </a:solidFill>
          <a:ln w="2222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62000" y="3733800"/>
            <a:ext cx="20970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Scale independent</a:t>
            </a: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2895600" y="2057400"/>
            <a:ext cx="1752600" cy="2667000"/>
          </a:xfrm>
          <a:prstGeom prst="ellipse">
            <a:avLst/>
          </a:prstGeom>
          <a:solidFill>
            <a:srgbClr val="FF0000">
              <a:alpha val="10980"/>
            </a:srgbClr>
          </a:solidFill>
          <a:ln w="222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219200" y="2209800"/>
            <a:ext cx="19173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Scale dependent</a:t>
            </a:r>
          </a:p>
        </p:txBody>
      </p:sp>
      <p:sp>
        <p:nvSpPr>
          <p:cNvPr id="34825" name="TextBox 10"/>
          <p:cNvSpPr txBox="1">
            <a:spLocks noChangeArrowheads="1"/>
          </p:cNvSpPr>
          <p:nvPr/>
        </p:nvSpPr>
        <p:spPr bwMode="auto">
          <a:xfrm>
            <a:off x="152400" y="6324600"/>
            <a:ext cx="37520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/>
              <a:t>Papastamatiou</a:t>
            </a:r>
            <a:r>
              <a:rPr lang="en-US" sz="1800" dirty="0"/>
              <a:t> et </a:t>
            </a:r>
            <a:r>
              <a:rPr lang="en-US" sz="1800" dirty="0" smtClean="0"/>
              <a:t>al, 2009 Ecology</a:t>
            </a:r>
            <a:endParaRPr lang="en-US" sz="1800" dirty="0"/>
          </a:p>
        </p:txBody>
      </p:sp>
      <p:sp>
        <p:nvSpPr>
          <p:cNvPr id="34826" name="Text Box 6"/>
          <p:cNvSpPr txBox="1">
            <a:spLocks noChangeArrowheads="1"/>
          </p:cNvSpPr>
          <p:nvPr/>
        </p:nvSpPr>
        <p:spPr bwMode="auto">
          <a:xfrm rot="-5400000">
            <a:off x="-239327" y="3191770"/>
            <a:ext cx="1120957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Fractal D</a:t>
            </a:r>
          </a:p>
        </p:txBody>
      </p:sp>
    </p:spTree>
    <p:extLst>
      <p:ext uri="{BB962C8B-B14F-4D97-AF65-F5344CB8AC3E}">
        <p14:creationId xmlns:p14="http://schemas.microsoft.com/office/powerpoint/2010/main" val="61127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78" grpId="0"/>
      <p:bldP spid="28679" grpId="0" animBg="1"/>
      <p:bldP spid="286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2557"/>
            <a:ext cx="8229600" cy="7921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Habitat Selection</a:t>
            </a:r>
            <a:endParaRPr lang="en-US" sz="4000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295401"/>
            <a:ext cx="43434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Strong selection for ledges</a:t>
            </a:r>
          </a:p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Avoid deeper lagoon </a:t>
            </a:r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waters</a:t>
            </a:r>
          </a:p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Ontogenetic shift in habitat selection</a:t>
            </a:r>
          </a:p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Small sharks show greater selection for sand-flats 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876800" y="5711329"/>
            <a:ext cx="3733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dirty="0"/>
              <a:t>L (habitat selection) = r1 - pi, </a:t>
            </a:r>
          </a:p>
          <a:p>
            <a:r>
              <a:rPr lang="en-US" dirty="0"/>
              <a:t>r1 = % use habitat </a:t>
            </a:r>
            <a:r>
              <a:rPr lang="en-US" dirty="0" err="1"/>
              <a:t>i</a:t>
            </a:r>
            <a:r>
              <a:rPr lang="en-US" dirty="0"/>
              <a:t>, </a:t>
            </a:r>
          </a:p>
          <a:p>
            <a:r>
              <a:rPr lang="en-US" dirty="0"/>
              <a:t>pi = % availability of habitat </a:t>
            </a:r>
            <a:r>
              <a:rPr lang="en-US" dirty="0" err="1"/>
              <a:t>i</a:t>
            </a:r>
            <a:r>
              <a:rPr lang="en-US" dirty="0"/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5374" y="1010921"/>
            <a:ext cx="4345338" cy="5302955"/>
            <a:chOff x="85374" y="1329267"/>
            <a:chExt cx="4345338" cy="5302955"/>
          </a:xfrm>
        </p:grpSpPr>
        <p:sp>
          <p:nvSpPr>
            <p:cNvPr id="36871" name="TextBox 8"/>
            <p:cNvSpPr txBox="1">
              <a:spLocks noChangeArrowheads="1"/>
            </p:cNvSpPr>
            <p:nvPr/>
          </p:nvSpPr>
          <p:spPr bwMode="auto">
            <a:xfrm rot="16200000">
              <a:off x="79024" y="2368550"/>
              <a:ext cx="3810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L</a:t>
              </a:r>
            </a:p>
          </p:txBody>
        </p:sp>
        <p:sp>
          <p:nvSpPr>
            <p:cNvPr id="36872" name="TextBox 9"/>
            <p:cNvSpPr txBox="1">
              <a:spLocks noChangeArrowheads="1"/>
            </p:cNvSpPr>
            <p:nvPr/>
          </p:nvSpPr>
          <p:spPr bwMode="auto">
            <a:xfrm rot="16200000">
              <a:off x="-295188" y="4768335"/>
              <a:ext cx="1219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L (flats)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5189"/>
            <a:stretch/>
          </p:blipFill>
          <p:spPr>
            <a:xfrm>
              <a:off x="453674" y="1329267"/>
              <a:ext cx="3973512" cy="25908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l="6444"/>
            <a:stretch/>
          </p:blipFill>
          <p:spPr>
            <a:xfrm>
              <a:off x="499356" y="3863622"/>
              <a:ext cx="3931356" cy="276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093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Diel</a:t>
            </a:r>
            <a:r>
              <a:rPr lang="en-US" sz="40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 and Tidal </a:t>
            </a:r>
            <a:r>
              <a:rPr lang="en-US" sz="40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Behavior</a:t>
            </a:r>
            <a:endParaRPr lang="en-US" sz="4000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2667000"/>
            <a:ext cx="4495800" cy="4038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Shark shows </a:t>
            </a:r>
            <a:r>
              <a:rPr lang="en-US" sz="2800" dirty="0" err="1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diel</a:t>
            </a:r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, and tidal </a:t>
            </a:r>
            <a:r>
              <a:rPr lang="en-US" sz="2800" dirty="0" err="1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cyclicity</a:t>
            </a:r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 in </a:t>
            </a:r>
            <a:r>
              <a:rPr lang="en-US" sz="28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detections</a:t>
            </a:r>
          </a:p>
          <a:p>
            <a:pPr marL="0" indent="0" eaLnBrk="1" hangingPunct="1">
              <a:buNone/>
            </a:pPr>
            <a:endParaRPr lang="en-US" sz="1200" dirty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69 % of sharks showed </a:t>
            </a:r>
            <a:r>
              <a:rPr lang="en-US" sz="2800" dirty="0" err="1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diel</a:t>
            </a:r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 peaks</a:t>
            </a:r>
          </a:p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52 % of sharks showed tidal peaks</a:t>
            </a:r>
          </a:p>
          <a:p>
            <a:pPr algn="ctr" eaLnBrk="1" hangingPunct="1"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FFT spectral analysis </a:t>
            </a:r>
          </a:p>
        </p:txBody>
      </p:sp>
      <p:pic>
        <p:nvPicPr>
          <p:cNvPr id="3789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3703"/>
          <a:stretch>
            <a:fillRect/>
          </a:stretch>
        </p:blipFill>
        <p:spPr>
          <a:xfrm>
            <a:off x="0" y="1219200"/>
            <a:ext cx="4648200" cy="3048000"/>
          </a:xfrm>
          <a:noFill/>
        </p:spPr>
      </p:pic>
      <p:pic>
        <p:nvPicPr>
          <p:cNvPr id="37893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6" r="3391"/>
          <a:stretch>
            <a:fillRect/>
          </a:stretch>
        </p:blipFill>
        <p:spPr>
          <a:xfrm>
            <a:off x="0" y="4267200"/>
            <a:ext cx="4648200" cy="2590800"/>
          </a:xfrm>
          <a:noFill/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16" r="73683"/>
          <a:stretch>
            <a:fillRect/>
          </a:stretch>
        </p:blipFill>
        <p:spPr bwMode="auto">
          <a:xfrm>
            <a:off x="4648200" y="1219201"/>
            <a:ext cx="183515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17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885" r="6447" b="10259"/>
          <a:stretch/>
        </p:blipFill>
        <p:spPr>
          <a:xfrm>
            <a:off x="-85036" y="866569"/>
            <a:ext cx="9229036" cy="412735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1200" y="130176"/>
            <a:ext cx="7569200" cy="593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omic Sans MS"/>
                <a:cs typeface="Comic Sans MS"/>
              </a:rPr>
              <a:t>Current receiver array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2600" y="5157382"/>
            <a:ext cx="8305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omic Sans MS"/>
                <a:cs typeface="Comic Sans MS"/>
              </a:rPr>
              <a:t>63 VR2W acoustic receivers</a:t>
            </a:r>
          </a:p>
          <a:p>
            <a:pPr algn="ctr"/>
            <a:r>
              <a:rPr lang="en-US" sz="2800" dirty="0">
                <a:latin typeface="Comic Sans MS"/>
                <a:cs typeface="Comic Sans MS"/>
              </a:rPr>
              <a:t>All habitats monitored</a:t>
            </a:r>
          </a:p>
          <a:p>
            <a:pPr algn="ctr"/>
            <a:r>
              <a:rPr lang="en-US" sz="2800" dirty="0">
                <a:latin typeface="Comic Sans MS"/>
                <a:cs typeface="Comic Sans MS"/>
              </a:rPr>
              <a:t>Partnership between UH, </a:t>
            </a:r>
            <a:r>
              <a:rPr lang="en-US" sz="2800" dirty="0" smtClean="0">
                <a:latin typeface="Comic Sans MS"/>
                <a:cs typeface="Comic Sans MS"/>
              </a:rPr>
              <a:t>USGS, AMNH</a:t>
            </a:r>
            <a:r>
              <a:rPr lang="en-US" sz="2800" dirty="0">
                <a:latin typeface="Comic Sans MS"/>
                <a:cs typeface="Comic Sans MS"/>
              </a:rPr>
              <a:t>, UCSB</a:t>
            </a:r>
          </a:p>
        </p:txBody>
      </p:sp>
    </p:spTree>
    <p:extLst>
      <p:ext uri="{BB962C8B-B14F-4D97-AF65-F5344CB8AC3E}">
        <p14:creationId xmlns:p14="http://schemas.microsoft.com/office/powerpoint/2010/main" val="389358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90" y="-191027"/>
            <a:ext cx="9228666" cy="1143000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omic Sans MS"/>
                <a:cs typeface="Comic Sans MS"/>
              </a:rPr>
              <a:t>Grey Reef Shark – </a:t>
            </a:r>
            <a:r>
              <a:rPr lang="en-US" sz="3000" i="1" dirty="0" err="1" smtClean="0">
                <a:latin typeface="Comic Sans MS"/>
                <a:cs typeface="Comic Sans MS"/>
              </a:rPr>
              <a:t>Carcharhinus</a:t>
            </a:r>
            <a:r>
              <a:rPr lang="en-US" sz="3000" i="1" dirty="0" smtClean="0">
                <a:latin typeface="Comic Sans MS"/>
                <a:cs typeface="Comic Sans MS"/>
              </a:rPr>
              <a:t> </a:t>
            </a:r>
            <a:r>
              <a:rPr lang="en-US" sz="3000" i="1" dirty="0" err="1" smtClean="0">
                <a:latin typeface="Comic Sans MS"/>
                <a:cs typeface="Comic Sans MS"/>
              </a:rPr>
              <a:t>amblyrhynchos</a:t>
            </a:r>
            <a:endParaRPr lang="en-US" sz="3000" i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4400" y="750710"/>
            <a:ext cx="4483100" cy="1290815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omic Sans MS"/>
                <a:cs typeface="Comic Sans MS"/>
              </a:rPr>
              <a:t>I</a:t>
            </a:r>
            <a:r>
              <a:rPr lang="en-US" sz="2400" dirty="0" smtClean="0">
                <a:latin typeface="Comic Sans MS"/>
                <a:cs typeface="Comic Sans MS"/>
              </a:rPr>
              <a:t>ndividual variance is large</a:t>
            </a:r>
          </a:p>
          <a:p>
            <a:r>
              <a:rPr lang="en-US" sz="2400" dirty="0" smtClean="0">
                <a:latin typeface="Comic Sans MS"/>
                <a:cs typeface="Comic Sans MS"/>
              </a:rPr>
              <a:t>Moderate movement range</a:t>
            </a:r>
          </a:p>
          <a:p>
            <a:r>
              <a:rPr lang="en-US" sz="2400" dirty="0" smtClean="0">
                <a:latin typeface="Comic Sans MS"/>
                <a:cs typeface="Comic Sans MS"/>
              </a:rPr>
              <a:t>Vertical migration</a:t>
            </a:r>
            <a:endParaRPr lang="en-US" sz="2400" dirty="0"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25"/>
            <a:ext cx="91440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29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2907" y="8187"/>
            <a:ext cx="6900056" cy="2208797"/>
            <a:chOff x="0" y="1403350"/>
            <a:chExt cx="9144000" cy="3150394"/>
          </a:xfrm>
        </p:grpSpPr>
        <p:sp>
          <p:nvSpPr>
            <p:cNvPr id="5" name="5-Point Star 4"/>
            <p:cNvSpPr/>
            <p:nvPr/>
          </p:nvSpPr>
          <p:spPr>
            <a:xfrm>
              <a:off x="4233332" y="2822222"/>
              <a:ext cx="239889" cy="282222"/>
            </a:xfrm>
            <a:prstGeom prst="star5">
              <a:avLst/>
            </a:prstGeom>
            <a:solidFill>
              <a:srgbClr val="00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18056" t="30960" r="12809" b="27558"/>
            <a:stretch/>
          </p:blipFill>
          <p:spPr>
            <a:xfrm>
              <a:off x="0" y="1403350"/>
              <a:ext cx="9144000" cy="3150394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2736850" y="3676650"/>
              <a:ext cx="98425" cy="142880"/>
            </a:xfrm>
            <a:prstGeom prst="star5">
              <a:avLst/>
            </a:prstGeom>
            <a:solidFill>
              <a:srgbClr val="00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49036" y="1461890"/>
              <a:ext cx="239889" cy="282222"/>
            </a:xfrm>
            <a:prstGeom prst="star5">
              <a:avLst/>
            </a:prstGeom>
            <a:solidFill>
              <a:srgbClr val="00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16090" y="1432446"/>
              <a:ext cx="1911491" cy="526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  <a:latin typeface="Comic Sans MS"/>
                  <a:cs typeface="Comic Sans MS"/>
                </a:rPr>
                <a:t>Tagging loc.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12848" t="26204" r="11736" b="26141"/>
          <a:stretch/>
        </p:blipFill>
        <p:spPr>
          <a:xfrm>
            <a:off x="136953" y="2253709"/>
            <a:ext cx="6907336" cy="2310639"/>
          </a:xfrm>
          <a:prstGeom prst="rect">
            <a:avLst/>
          </a:prstGeom>
        </p:spPr>
      </p:pic>
      <p:sp>
        <p:nvSpPr>
          <p:cNvPr id="12" name="5-Point Star 11"/>
          <p:cNvSpPr/>
          <p:nvPr/>
        </p:nvSpPr>
        <p:spPr>
          <a:xfrm>
            <a:off x="2904254" y="3740707"/>
            <a:ext cx="81460" cy="111303"/>
          </a:xfrm>
          <a:prstGeom prst="star5">
            <a:avLst/>
          </a:prstGeom>
          <a:solidFill>
            <a:srgbClr val="00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41420" y="4623050"/>
            <a:ext cx="6902873" cy="2234953"/>
            <a:chOff x="0" y="2051048"/>
            <a:chExt cx="9147733" cy="31877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/>
            <a:srcRect l="24722" t="27842" r="9514" b="32212"/>
            <a:stretch/>
          </p:blipFill>
          <p:spPr>
            <a:xfrm>
              <a:off x="0" y="2051048"/>
              <a:ext cx="9147733" cy="3187700"/>
            </a:xfrm>
            <a:prstGeom prst="rect">
              <a:avLst/>
            </a:prstGeom>
          </p:spPr>
        </p:pic>
        <p:sp>
          <p:nvSpPr>
            <p:cNvPr id="17" name="5-Point Star 16"/>
            <p:cNvSpPr/>
            <p:nvPr/>
          </p:nvSpPr>
          <p:spPr>
            <a:xfrm>
              <a:off x="2943223" y="4203699"/>
              <a:ext cx="107951" cy="158749"/>
            </a:xfrm>
            <a:prstGeom prst="star5">
              <a:avLst/>
            </a:prstGeom>
            <a:solidFill>
              <a:srgbClr val="00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29062" y="4425953"/>
              <a:ext cx="567615" cy="241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0" dirty="0" smtClean="0">
                  <a:solidFill>
                    <a:srgbClr val="FFFFFF"/>
                  </a:solidFill>
                </a:rPr>
                <a:t>Palmyra I</a:t>
              </a:r>
              <a:endParaRPr lang="en-US" sz="500" dirty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25812" y="4193170"/>
              <a:ext cx="720567" cy="241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0" dirty="0" smtClean="0">
                  <a:solidFill>
                    <a:srgbClr val="FFFFFF"/>
                  </a:solidFill>
                </a:rPr>
                <a:t>Hammerhead</a:t>
              </a:r>
              <a:endParaRPr lang="en-US" sz="5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211836" y="539675"/>
            <a:ext cx="193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Primarily </a:t>
            </a:r>
            <a:r>
              <a:rPr lang="en-US" sz="2400" dirty="0" err="1" smtClean="0">
                <a:latin typeface="Comic Sans MS"/>
                <a:cs typeface="Comic Sans MS"/>
              </a:rPr>
              <a:t>Forereef</a:t>
            </a:r>
            <a:endParaRPr lang="en-US" sz="2400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79757" y="2651680"/>
            <a:ext cx="22168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Comic Sans MS"/>
                <a:cs typeface="Comic Sans MS"/>
              </a:rPr>
              <a:t>Forereef</a:t>
            </a:r>
            <a:r>
              <a:rPr lang="en-US" sz="2400" dirty="0" smtClean="0">
                <a:latin typeface="Comic Sans MS"/>
                <a:cs typeface="Comic Sans MS"/>
              </a:rPr>
              <a:t>, </a:t>
            </a:r>
            <a:r>
              <a:rPr lang="en-US" sz="2400" dirty="0" err="1" smtClean="0">
                <a:latin typeface="Comic Sans MS"/>
                <a:cs typeface="Comic Sans MS"/>
              </a:rPr>
              <a:t>backreef</a:t>
            </a:r>
            <a:r>
              <a:rPr lang="en-US" sz="2400" dirty="0" smtClean="0">
                <a:latin typeface="Comic Sans MS"/>
                <a:cs typeface="Comic Sans MS"/>
              </a:rPr>
              <a:t> &amp; terrace</a:t>
            </a:r>
            <a:endParaRPr lang="en-US" sz="2400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1840" y="4923608"/>
            <a:ext cx="20390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Western </a:t>
            </a:r>
            <a:r>
              <a:rPr lang="en-US" sz="2400" dirty="0" err="1" smtClean="0">
                <a:latin typeface="Comic Sans MS"/>
                <a:cs typeface="Comic Sans MS"/>
              </a:rPr>
              <a:t>forereef</a:t>
            </a:r>
            <a:r>
              <a:rPr lang="en-US" sz="2400" dirty="0" smtClean="0">
                <a:latin typeface="Comic Sans MS"/>
                <a:cs typeface="Comic Sans MS"/>
              </a:rPr>
              <a:t> &amp; terrace</a:t>
            </a:r>
            <a:endParaRPr lang="en-US" sz="2400" dirty="0">
              <a:latin typeface="Comic Sans MS"/>
              <a:cs typeface="Comic Sans M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92888" y="1879206"/>
            <a:ext cx="27230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omic Sans MS"/>
                <a:cs typeface="Comic Sans MS"/>
              </a:rPr>
              <a:t>3236 detections, 428 </a:t>
            </a:r>
            <a:r>
              <a:rPr lang="en-US" sz="1200" dirty="0" smtClean="0">
                <a:solidFill>
                  <a:srgbClr val="FFFFFF"/>
                </a:solidFill>
                <a:latin typeface="Comic Sans MS"/>
                <a:cs typeface="Comic Sans MS"/>
              </a:rPr>
              <a:t>days, TL=162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77183" y="4233115"/>
            <a:ext cx="2738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omic Sans MS"/>
                <a:cs typeface="Comic Sans MS"/>
              </a:rPr>
              <a:t>11421 detections, 640 </a:t>
            </a:r>
            <a:r>
              <a:rPr lang="en-US" sz="1200" dirty="0" smtClean="0">
                <a:solidFill>
                  <a:srgbClr val="FFFFFF"/>
                </a:solidFill>
                <a:latin typeface="Comic Sans MS"/>
                <a:cs typeface="Comic Sans MS"/>
              </a:rPr>
              <a:t>days. TL=147 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1942" y="6551166"/>
            <a:ext cx="279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omic Sans MS"/>
                <a:cs typeface="Comic Sans MS"/>
              </a:rPr>
              <a:t>19540 detections, 642 </a:t>
            </a:r>
            <a:r>
              <a:rPr lang="en-US" sz="1200" dirty="0" smtClean="0">
                <a:solidFill>
                  <a:srgbClr val="FFFFFF"/>
                </a:solidFill>
                <a:latin typeface="Comic Sans MS"/>
                <a:cs typeface="Comic Sans MS"/>
              </a:rPr>
              <a:t>days, TL=128 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8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41" y="370595"/>
            <a:ext cx="7329447" cy="62546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08250" y="571848"/>
            <a:ext cx="3194050" cy="5499761"/>
          </a:xfrm>
          <a:prstGeom prst="rect">
            <a:avLst/>
          </a:prstGeom>
          <a:solidFill>
            <a:schemeClr val="bg1">
              <a:lumMod val="65000"/>
              <a:alpha val="32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64886" y="17963"/>
            <a:ext cx="64896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halkboard"/>
                <a:cs typeface="Chalkboard"/>
              </a:rPr>
              <a:t>Grey reef </a:t>
            </a:r>
            <a:r>
              <a:rPr lang="en-US" sz="2800" dirty="0">
                <a:latin typeface="Chalkboard"/>
                <a:cs typeface="Chalkboard"/>
              </a:rPr>
              <a:t>s</a:t>
            </a:r>
            <a:r>
              <a:rPr lang="en-US" sz="2800" dirty="0" smtClean="0">
                <a:latin typeface="Chalkboard"/>
                <a:cs typeface="Chalkboard"/>
              </a:rPr>
              <a:t>harks vertically migrate</a:t>
            </a:r>
            <a:endParaRPr lang="en-US" sz="2800" dirty="0">
              <a:latin typeface="Chalkboard"/>
              <a:cs typeface="Chalkboard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-255105" y="3111502"/>
            <a:ext cx="11379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Depth (m)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2650" y="6242051"/>
            <a:ext cx="130298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 of Day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3804" y="564515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night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0381" y="5022017"/>
            <a:ext cx="4186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100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91981" y="4148257"/>
            <a:ext cx="3406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  <a:r>
              <a:rPr lang="en-US" sz="1200" dirty="0" smtClean="0"/>
              <a:t>0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98857" y="3254177"/>
            <a:ext cx="3406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60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00060" y="2405799"/>
            <a:ext cx="3406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40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97979" y="1532039"/>
            <a:ext cx="3406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r>
              <a:rPr lang="en-US" sz="1200" dirty="0" smtClean="0"/>
              <a:t>0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56858" y="668439"/>
            <a:ext cx="26266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99821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87" y="53724"/>
            <a:ext cx="9459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Acoustic transmitter with accelerometer and pressure sensor</a:t>
            </a:r>
            <a:endParaRPr lang="en-US" sz="2400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225" y="3954102"/>
            <a:ext cx="5291667" cy="2903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2" y="1028891"/>
            <a:ext cx="5346664" cy="4009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50404" y="1126449"/>
            <a:ext cx="3593597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Deployed in two </a:t>
            </a:r>
            <a:r>
              <a:rPr lang="en-US" dirty="0" err="1" smtClean="0">
                <a:solidFill>
                  <a:schemeClr val="bg1"/>
                </a:solidFill>
                <a:latin typeface="Comic Sans MS"/>
                <a:cs typeface="Comic Sans MS"/>
              </a:rPr>
              <a:t>blacktip</a:t>
            </a:r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 reef sharks in Aug. 2011</a:t>
            </a:r>
          </a:p>
          <a:p>
            <a:pPr marL="285750" indent="-285750">
              <a:buFontTx/>
              <a:buChar char="-"/>
            </a:pPr>
            <a:endParaRPr lang="en-US" dirty="0" smtClean="0">
              <a:solidFill>
                <a:schemeClr val="bg1"/>
              </a:solidFill>
              <a:latin typeface="Comic Sans MS"/>
              <a:cs typeface="Comic Sans MS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Very preliminary results from a partial download of receivers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212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blacktip 202 accele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22728" r="2942" b="15152"/>
          <a:stretch>
            <a:fillRect/>
          </a:stretch>
        </p:blipFill>
        <p:spPr bwMode="auto">
          <a:xfrm>
            <a:off x="0" y="152400"/>
            <a:ext cx="8991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" y="2235201"/>
            <a:ext cx="6940205" cy="4622802"/>
            <a:chOff x="4" y="2235201"/>
            <a:chExt cx="6940205" cy="46228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" y="2235201"/>
              <a:ext cx="6940205" cy="462280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 rot="16200000">
              <a:off x="-35390" y="3662976"/>
              <a:ext cx="652004" cy="307777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(m/s</a:t>
              </a:r>
              <a:r>
                <a:rPr lang="en-US" sz="1400" b="1" baseline="30000" dirty="0" smtClean="0"/>
                <a:t>2</a:t>
              </a:r>
              <a:r>
                <a:rPr lang="en-US" sz="1400" b="1" dirty="0" smtClean="0"/>
                <a:t>)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91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Comic Sans MS"/>
                <a:cs typeface="Comic Sans MS"/>
              </a:rPr>
              <a:t>What can we learn from predator-dominated ecosystems?</a:t>
            </a:r>
            <a:endParaRPr lang="en-US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1759"/>
            <a:ext cx="8229600" cy="4171244"/>
          </a:xfrm>
          <a:effectLst/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Typically </a:t>
            </a:r>
            <a:r>
              <a:rPr lang="en-US" sz="2800" dirty="0">
                <a:solidFill>
                  <a:srgbClr val="000000"/>
                </a:solidFill>
                <a:latin typeface="Comic Sans MS"/>
                <a:cs typeface="Comic Sans MS"/>
              </a:rPr>
              <a:t>areas where anthropogenic influences kept to a </a:t>
            </a:r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minimum</a:t>
            </a:r>
          </a:p>
          <a:p>
            <a:pPr eaLnBrk="1" hangingPunct="1"/>
            <a:endParaRPr lang="en-US" sz="2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MPAs may become predator-dominated </a:t>
            </a:r>
          </a:p>
          <a:p>
            <a:pPr eaLnBrk="1" hangingPunct="1"/>
            <a:endParaRPr lang="en-US" sz="2800" dirty="0" smtClean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Yet, little </a:t>
            </a:r>
            <a:r>
              <a:rPr lang="en-US" sz="2800" dirty="0">
                <a:solidFill>
                  <a:srgbClr val="000000"/>
                </a:solidFill>
                <a:latin typeface="Comic Sans MS"/>
                <a:cs typeface="Comic Sans MS"/>
              </a:rPr>
              <a:t>known of ecological role of predators in these </a:t>
            </a:r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locations</a:t>
            </a:r>
          </a:p>
          <a:p>
            <a:pPr eaLnBrk="1" hangingPunct="1"/>
            <a:endParaRPr lang="en-US" sz="28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eaLnBrk="1" hangingPunct="1"/>
            <a:endParaRPr lang="en-US" sz="28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-519881" y="0"/>
            <a:ext cx="9663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0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-519881" y="0"/>
            <a:ext cx="9663881" cy="68580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66890" y="389468"/>
            <a:ext cx="84892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0000"/>
                </a:solidFill>
                <a:latin typeface="Comic Sans MS"/>
                <a:cs typeface="Comic Sans MS"/>
              </a:rPr>
              <a:t>Conservation of top predators will require:</a:t>
            </a:r>
            <a:endParaRPr lang="en-US" sz="4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26534" y="1715913"/>
            <a:ext cx="8229600" cy="4525963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an understanding of movement patterns and habitat utilization</a:t>
            </a:r>
          </a:p>
          <a:p>
            <a:pPr>
              <a:defRPr/>
            </a:pPr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development of mechanistic home range models</a:t>
            </a: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omic Sans MS"/>
                <a:cs typeface="Comic Sans MS"/>
              </a:rPr>
              <a:t>b</a:t>
            </a:r>
            <a:r>
              <a:rPr lang="en-US" sz="2800" dirty="0" smtClean="0">
                <a:solidFill>
                  <a:srgbClr val="000000"/>
                </a:solidFill>
                <a:latin typeface="Comic Sans MS"/>
                <a:cs typeface="Comic Sans MS"/>
              </a:rPr>
              <a:t>ut also requires an understanding of the nature of behaviors: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0000"/>
                </a:solidFill>
                <a:latin typeface="Comic Sans MS"/>
                <a:cs typeface="Comic Sans MS"/>
              </a:rPr>
              <a:t>Why animals behave the way they do…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0000"/>
                </a:solidFill>
                <a:latin typeface="Comic Sans MS"/>
                <a:cs typeface="Comic Sans MS"/>
              </a:rPr>
              <a:t>How animals interact with each other…</a:t>
            </a:r>
          </a:p>
        </p:txBody>
      </p:sp>
    </p:spTree>
    <p:extLst>
      <p:ext uri="{BB962C8B-B14F-4D97-AF65-F5344CB8AC3E}">
        <p14:creationId xmlns:p14="http://schemas.microsoft.com/office/powerpoint/2010/main" val="328065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81139" y="170397"/>
            <a:ext cx="2903327" cy="769441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Comic Sans MS"/>
                <a:cs typeface="Comic Sans MS"/>
              </a:rPr>
              <a:t>Support</a:t>
            </a:r>
            <a:r>
              <a:rPr lang="en-US" sz="4400" b="1" dirty="0">
                <a:solidFill>
                  <a:schemeClr val="bg1"/>
                </a:solidFill>
                <a:latin typeface="Comic Sans MS"/>
                <a:cs typeface="Comic Sans MS"/>
              </a:rPr>
              <a:t>: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80055" y="1212708"/>
            <a:ext cx="6862056" cy="286232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3600" b="1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Marisla</a:t>
            </a:r>
            <a:r>
              <a:rPr lang="en-US" sz="36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 Foundation</a:t>
            </a:r>
          </a:p>
          <a:p>
            <a:pPr>
              <a:buFontTx/>
              <a:buChar char="•"/>
            </a:pPr>
            <a:r>
              <a:rPr lang="en-US" sz="36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 The </a:t>
            </a:r>
            <a:r>
              <a:rPr lang="en-US" sz="3600" b="1" dirty="0">
                <a:solidFill>
                  <a:srgbClr val="FFFF00"/>
                </a:solidFill>
                <a:latin typeface="Comic Sans MS"/>
                <a:cs typeface="Comic Sans MS"/>
              </a:rPr>
              <a:t>Nature Conservancy</a:t>
            </a:r>
          </a:p>
          <a:p>
            <a:pPr>
              <a:buFontTx/>
              <a:buChar char="•"/>
            </a:pPr>
            <a:r>
              <a:rPr lang="en-US" sz="3600" b="1" dirty="0">
                <a:solidFill>
                  <a:srgbClr val="FFFF00"/>
                </a:solidFill>
                <a:latin typeface="Comic Sans MS"/>
                <a:cs typeface="Comic Sans MS"/>
              </a:rPr>
              <a:t> Packard Foundation</a:t>
            </a:r>
          </a:p>
          <a:p>
            <a:pPr>
              <a:buFontTx/>
              <a:buChar char="•"/>
            </a:pPr>
            <a:r>
              <a:rPr lang="en-US" sz="36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 US </a:t>
            </a:r>
            <a:r>
              <a:rPr lang="en-US" sz="3600" b="1" dirty="0">
                <a:solidFill>
                  <a:srgbClr val="FFFF00"/>
                </a:solidFill>
                <a:latin typeface="Comic Sans MS"/>
                <a:cs typeface="Comic Sans MS"/>
              </a:rPr>
              <a:t>Fish &amp; Wildlife </a:t>
            </a:r>
            <a:r>
              <a:rPr lang="en-US" sz="36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Service</a:t>
            </a:r>
          </a:p>
          <a:p>
            <a:pPr>
              <a:buFontTx/>
              <a:buChar char="•"/>
            </a:pPr>
            <a:r>
              <a:rPr lang="en-US" sz="36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 National Geographic</a:t>
            </a:r>
            <a:endParaRPr lang="en-US" sz="3600" b="1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8903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9144000" cy="61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92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762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032003" y="159266"/>
            <a:ext cx="46788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latin typeface="Comic Sans MS"/>
                <a:cs typeface="Comic Sans MS"/>
              </a:rPr>
              <a:t>Network analysis of Grey Reef 61342</a:t>
            </a:r>
            <a:endParaRPr lang="en-US" sz="2000" dirty="0">
              <a:latin typeface="Comic Sans MS"/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49998" y="5022334"/>
            <a:ext cx="393840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Highest centrality at two receivers closest to tagging location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22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102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Comic Sans MS"/>
                <a:cs typeface="Comic Sans MS"/>
              </a:rPr>
              <a:t>Bohar</a:t>
            </a:r>
            <a:r>
              <a:rPr lang="en-US" dirty="0" smtClean="0">
                <a:latin typeface="Comic Sans MS"/>
                <a:cs typeface="Comic Sans MS"/>
              </a:rPr>
              <a:t> snapper </a:t>
            </a:r>
            <a:r>
              <a:rPr lang="en-US" dirty="0">
                <a:latin typeface="Comic Sans MS"/>
                <a:cs typeface="Comic Sans MS"/>
              </a:rPr>
              <a:t>(</a:t>
            </a:r>
            <a:r>
              <a:rPr lang="en-US" i="1" dirty="0" err="1" smtClean="0">
                <a:latin typeface="Comic Sans MS"/>
                <a:cs typeface="Comic Sans MS"/>
              </a:rPr>
              <a:t>Lutjanus</a:t>
            </a:r>
            <a:r>
              <a:rPr lang="en-US" i="1" dirty="0" smtClean="0">
                <a:latin typeface="Comic Sans MS"/>
                <a:cs typeface="Comic Sans MS"/>
              </a:rPr>
              <a:t> </a:t>
            </a:r>
            <a:r>
              <a:rPr lang="en-US" i="1" dirty="0" err="1" smtClean="0">
                <a:latin typeface="Comic Sans MS"/>
                <a:cs typeface="Comic Sans MS"/>
              </a:rPr>
              <a:t>bohar</a:t>
            </a:r>
            <a:r>
              <a:rPr lang="en-US" i="1" dirty="0" smtClean="0">
                <a:latin typeface="Comic Sans MS"/>
                <a:cs typeface="Comic Sans MS"/>
              </a:rPr>
              <a:t>)</a:t>
            </a:r>
            <a:endParaRPr lang="en-US" i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300" y="901173"/>
            <a:ext cx="5422900" cy="10536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/>
                <a:cs typeface="Comic Sans MS"/>
              </a:rPr>
              <a:t>Very strong site fidelity</a:t>
            </a:r>
          </a:p>
          <a:p>
            <a:r>
              <a:rPr lang="en-US" sz="2800" dirty="0" err="1">
                <a:latin typeface="Comic Sans MS"/>
                <a:cs typeface="Comic Sans MS"/>
              </a:rPr>
              <a:t>D</a:t>
            </a:r>
            <a:r>
              <a:rPr lang="en-US" sz="2800" dirty="0" err="1" smtClean="0">
                <a:latin typeface="Comic Sans MS"/>
                <a:cs typeface="Comic Sans MS"/>
              </a:rPr>
              <a:t>iel</a:t>
            </a:r>
            <a:r>
              <a:rPr lang="en-US" sz="2800" dirty="0" smtClean="0">
                <a:latin typeface="Comic Sans MS"/>
                <a:cs typeface="Comic Sans MS"/>
              </a:rPr>
              <a:t> patterns in detections</a:t>
            </a:r>
            <a:endParaRPr lang="en-US" sz="2800" dirty="0"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20" y="1954774"/>
            <a:ext cx="7325080" cy="490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9189"/>
            <a:ext cx="4981222" cy="2474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0" y="4697344"/>
            <a:ext cx="4981222" cy="25125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5781" y="1127667"/>
            <a:ext cx="38382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- Half of all tagged fish (n=20) had &gt;90% of detections on single receiver</a:t>
            </a:r>
          </a:p>
          <a:p>
            <a:endParaRPr lang="en-US" sz="2400" dirty="0">
              <a:latin typeface="Comic Sans MS"/>
              <a:cs typeface="Comic Sans MS"/>
            </a:endParaRPr>
          </a:p>
          <a:p>
            <a:r>
              <a:rPr lang="en-US" sz="2400" dirty="0" smtClean="0">
                <a:latin typeface="Comic Sans MS"/>
                <a:cs typeface="Comic Sans MS"/>
              </a:rPr>
              <a:t>- Strong </a:t>
            </a:r>
            <a:r>
              <a:rPr lang="en-US" sz="2400" dirty="0" err="1" smtClean="0">
                <a:latin typeface="Comic Sans MS"/>
                <a:cs typeface="Comic Sans MS"/>
              </a:rPr>
              <a:t>diel</a:t>
            </a:r>
            <a:r>
              <a:rPr lang="en-US" sz="2400" dirty="0" smtClean="0">
                <a:latin typeface="Comic Sans MS"/>
                <a:cs typeface="Comic Sans MS"/>
              </a:rPr>
              <a:t> patterns, virtually no detections at night</a:t>
            </a:r>
            <a:endParaRPr lang="en-US" sz="2400" dirty="0">
              <a:latin typeface="Comic Sans MS"/>
              <a:cs typeface="Comic Sans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15001"/>
            <a:ext cx="4981222" cy="2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aig_P&amp;H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1" y="1905001"/>
            <a:ext cx="6629016" cy="479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28223"/>
            <a:ext cx="7217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Giant trevally (</a:t>
            </a:r>
            <a:r>
              <a:rPr lang="en-US" sz="3600" i="1" dirty="0" err="1" smtClean="0">
                <a:latin typeface="Comic Sans MS"/>
                <a:cs typeface="Comic Sans MS"/>
              </a:rPr>
              <a:t>Caranx</a:t>
            </a:r>
            <a:r>
              <a:rPr lang="en-US" sz="3600" i="1" dirty="0" smtClean="0">
                <a:latin typeface="Comic Sans MS"/>
                <a:cs typeface="Comic Sans MS"/>
              </a:rPr>
              <a:t> </a:t>
            </a:r>
            <a:r>
              <a:rPr lang="en-US" sz="3600" i="1" dirty="0" err="1" smtClean="0">
                <a:latin typeface="Comic Sans MS"/>
                <a:cs typeface="Comic Sans MS"/>
              </a:rPr>
              <a:t>ignobilis</a:t>
            </a:r>
            <a:r>
              <a:rPr lang="en-US" sz="3600" i="1" dirty="0" smtClean="0">
                <a:latin typeface="Comic Sans MS"/>
                <a:cs typeface="Comic Sans MS"/>
              </a:rPr>
              <a:t>)</a:t>
            </a:r>
            <a:endParaRPr lang="en-US" sz="3600" i="1" dirty="0">
              <a:latin typeface="Comic Sans MS"/>
              <a:cs typeface="Comic Sans M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52600" y="764822"/>
            <a:ext cx="5994400" cy="103857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Comic Sans MS"/>
                <a:cs typeface="Comic Sans MS"/>
              </a:rPr>
              <a:t>Strong </a:t>
            </a:r>
            <a:r>
              <a:rPr lang="en-US" sz="2800" dirty="0" err="1" smtClean="0">
                <a:latin typeface="Comic Sans MS"/>
                <a:cs typeface="Comic Sans MS"/>
              </a:rPr>
              <a:t>diel</a:t>
            </a:r>
            <a:r>
              <a:rPr lang="en-US" sz="2800" dirty="0" smtClean="0">
                <a:latin typeface="Comic Sans MS"/>
                <a:cs typeface="Comic Sans MS"/>
              </a:rPr>
              <a:t> patterns</a:t>
            </a:r>
          </a:p>
          <a:p>
            <a:r>
              <a:rPr lang="en-US" sz="2800" dirty="0" smtClean="0">
                <a:latin typeface="Comic Sans MS"/>
                <a:cs typeface="Comic Sans MS"/>
              </a:rPr>
              <a:t>Possible ontogenetic movement</a:t>
            </a:r>
            <a:endParaRPr lang="en-US" sz="28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466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3839" y="156943"/>
            <a:ext cx="5054600" cy="3387615"/>
            <a:chOff x="-15495" y="428515"/>
            <a:chExt cx="5054600" cy="38735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405" y="428515"/>
              <a:ext cx="4584700" cy="34417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105" y="3870215"/>
              <a:ext cx="4572000" cy="4318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5495" y="527292"/>
              <a:ext cx="469900" cy="34671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67105" y="1594556"/>
              <a:ext cx="4572000" cy="1679222"/>
            </a:xfrm>
            <a:prstGeom prst="rect">
              <a:avLst/>
            </a:prstGeom>
            <a:solidFill>
              <a:schemeClr val="bg1">
                <a:lumMod val="5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3839" y="3275524"/>
            <a:ext cx="5054600" cy="3405721"/>
            <a:chOff x="5479643" y="428515"/>
            <a:chExt cx="5054600" cy="389420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9543" y="428515"/>
              <a:ext cx="4584700" cy="34417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9643" y="428515"/>
              <a:ext cx="469900" cy="34671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2243" y="3890919"/>
              <a:ext cx="4572000" cy="4318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949543" y="1540851"/>
              <a:ext cx="4572000" cy="1679222"/>
            </a:xfrm>
            <a:prstGeom prst="rect">
              <a:avLst/>
            </a:prstGeom>
            <a:solidFill>
              <a:schemeClr val="bg1">
                <a:lumMod val="5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 rot="16200000">
            <a:off x="-420889" y="4697841"/>
            <a:ext cx="12119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 (</a:t>
            </a:r>
            <a:r>
              <a:rPr lang="en-US" dirty="0" err="1" smtClean="0"/>
              <a:t>gmt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-438005" y="1449462"/>
            <a:ext cx="12119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 (</a:t>
            </a:r>
            <a:r>
              <a:rPr lang="en-US" dirty="0" err="1" smtClean="0"/>
              <a:t>gmt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872450" y="1719112"/>
            <a:ext cx="697627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ight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23873" y="409223"/>
            <a:ext cx="54373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Day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948189" y="2741144"/>
            <a:ext cx="54373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Day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5796877" y="5031071"/>
            <a:ext cx="1568189" cy="1569660"/>
            <a:chOff x="6822725" y="1989454"/>
            <a:chExt cx="1568189" cy="1569660"/>
          </a:xfrm>
        </p:grpSpPr>
        <p:sp>
          <p:nvSpPr>
            <p:cNvPr id="7" name="TextBox 6"/>
            <p:cNvSpPr txBox="1"/>
            <p:nvPr/>
          </p:nvSpPr>
          <p:spPr>
            <a:xfrm>
              <a:off x="7050984" y="1989454"/>
              <a:ext cx="13399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Main Channel</a:t>
              </a:r>
            </a:p>
            <a:p>
              <a:r>
                <a:rPr lang="en-US" sz="1600" dirty="0" smtClean="0"/>
                <a:t>No. </a:t>
              </a:r>
              <a:r>
                <a:rPr lang="en-US" sz="1600" dirty="0" err="1" smtClean="0"/>
                <a:t>Forereef</a:t>
              </a:r>
              <a:endParaRPr lang="en-US" sz="1600" dirty="0" smtClean="0"/>
            </a:p>
            <a:p>
              <a:r>
                <a:rPr lang="en-US" sz="1600" dirty="0" err="1" smtClean="0"/>
                <a:t>Peng</a:t>
              </a:r>
              <a:r>
                <a:rPr lang="en-US" sz="1600" dirty="0" smtClean="0"/>
                <a:t> Spit BR</a:t>
              </a:r>
            </a:p>
            <a:p>
              <a:r>
                <a:rPr lang="en-US" sz="1600" dirty="0" smtClean="0"/>
                <a:t>Rubble pile</a:t>
              </a:r>
            </a:p>
            <a:p>
              <a:r>
                <a:rPr lang="en-US" sz="1600" dirty="0" smtClean="0"/>
                <a:t>So. </a:t>
              </a:r>
              <a:r>
                <a:rPr lang="en-US" sz="1600" dirty="0" err="1" smtClean="0"/>
                <a:t>Forereef</a:t>
              </a:r>
              <a:r>
                <a:rPr lang="en-US" sz="1600" dirty="0" smtClean="0"/>
                <a:t> </a:t>
              </a:r>
            </a:p>
            <a:p>
              <a:r>
                <a:rPr lang="en-US" sz="1600" dirty="0" smtClean="0"/>
                <a:t>West. terrace</a:t>
              </a:r>
              <a:endParaRPr lang="en-US" sz="1600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6822725" y="2088444"/>
              <a:ext cx="155222" cy="15164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6822725" y="2333977"/>
              <a:ext cx="155222" cy="151642"/>
            </a:xfrm>
            <a:prstGeom prst="ellipse">
              <a:avLst/>
            </a:prstGeom>
            <a:solidFill>
              <a:srgbClr val="00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822725" y="2579510"/>
              <a:ext cx="155222" cy="151642"/>
            </a:xfrm>
            <a:prstGeom prst="ellipse">
              <a:avLst/>
            </a:pr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822725" y="2825043"/>
              <a:ext cx="155222" cy="15164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822725" y="3070576"/>
              <a:ext cx="155222" cy="151642"/>
            </a:xfrm>
            <a:prstGeom prst="ellipse">
              <a:avLst/>
            </a:prstGeom>
            <a:solidFill>
              <a:srgbClr val="25988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822725" y="3316107"/>
              <a:ext cx="155222" cy="151642"/>
            </a:xfrm>
            <a:prstGeom prst="ellipse">
              <a:avLst/>
            </a:prstGeom>
            <a:solidFill>
              <a:srgbClr val="8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467612" y="3313726"/>
            <a:ext cx="3587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Few detections at night</a:t>
            </a:r>
            <a:endParaRPr lang="en-US" sz="2400" dirty="0">
              <a:latin typeface="Comic Sans MS"/>
              <a:cs typeface="Comic Sans M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877" y="92001"/>
            <a:ext cx="3331633" cy="216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3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2" y="4862907"/>
            <a:ext cx="4535462" cy="1663861"/>
            <a:chOff x="623" y="3466575"/>
            <a:chExt cx="4535462" cy="16638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22037" t="26506" r="34259" b="45618"/>
            <a:stretch/>
          </p:blipFill>
          <p:spPr>
            <a:xfrm>
              <a:off x="623" y="3466575"/>
              <a:ext cx="4535462" cy="166236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521645" y="4876520"/>
              <a:ext cx="98021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rgbClr val="FFFFFF"/>
                  </a:solidFill>
                </a:rPr>
                <a:t>43877, FL=100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5" name="Isosceles Triangle 14"/>
            <p:cNvSpPr/>
            <p:nvPr/>
          </p:nvSpPr>
          <p:spPr>
            <a:xfrm>
              <a:off x="1619250" y="4400550"/>
              <a:ext cx="100529" cy="6985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-627" y="3104792"/>
            <a:ext cx="4535463" cy="1728481"/>
            <a:chOff x="-2" y="1746560"/>
            <a:chExt cx="4535463" cy="172848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19579" t="24687" r="36718" b="46477"/>
            <a:stretch/>
          </p:blipFill>
          <p:spPr>
            <a:xfrm>
              <a:off x="-2" y="1746560"/>
              <a:ext cx="4535463" cy="172001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589892" y="3221125"/>
              <a:ext cx="91197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rgbClr val="FFFFFF"/>
                  </a:solidFill>
                </a:rPr>
                <a:t>43872, FL=88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6" name="Isosceles Triangle 15"/>
            <p:cNvSpPr/>
            <p:nvPr/>
          </p:nvSpPr>
          <p:spPr>
            <a:xfrm>
              <a:off x="1619250" y="2616200"/>
              <a:ext cx="100529" cy="6985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1298" t="23993" r="34998" b="47626"/>
          <a:stretch/>
        </p:blipFill>
        <p:spPr>
          <a:xfrm>
            <a:off x="-625" y="1373102"/>
            <a:ext cx="4535463" cy="1693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22864" y="2773171"/>
            <a:ext cx="911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FFFF"/>
                </a:solidFill>
              </a:rPr>
              <a:t>43868, FL=85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17" name="Isosceles Triangle 16"/>
          <p:cNvSpPr/>
          <p:nvPr/>
        </p:nvSpPr>
        <p:spPr>
          <a:xfrm>
            <a:off x="1339225" y="2304385"/>
            <a:ext cx="100529" cy="69850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624364" y="4780226"/>
            <a:ext cx="4527551" cy="1748843"/>
            <a:chOff x="4616449" y="1806633"/>
            <a:chExt cx="4527551" cy="17488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l="21574" t="24940" r="34798" b="45587"/>
            <a:stretch/>
          </p:blipFill>
          <p:spPr>
            <a:xfrm>
              <a:off x="4616449" y="1806633"/>
              <a:ext cx="4527551" cy="17488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198431" y="3234266"/>
              <a:ext cx="91563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</a:rPr>
                <a:t>63096, FL=57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6765490" y="2501900"/>
              <a:ext cx="100529" cy="6985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24361" y="3015924"/>
            <a:ext cx="4527550" cy="1766217"/>
            <a:chOff x="4616450" y="16934"/>
            <a:chExt cx="4527550" cy="176621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/>
            <a:srcRect l="23039" t="24123" r="33333" b="46931"/>
            <a:stretch/>
          </p:blipFill>
          <p:spPr>
            <a:xfrm>
              <a:off x="4616450" y="16934"/>
              <a:ext cx="4527550" cy="172962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232028" y="1529235"/>
              <a:ext cx="91197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rgbClr val="FFFFFF"/>
                  </a:solidFill>
                </a:rPr>
                <a:t>63103, FL=70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6648450" y="882650"/>
              <a:ext cx="100529" cy="6985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71452" y="6488668"/>
            <a:ext cx="3444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Avg. FL on </a:t>
            </a:r>
            <a:r>
              <a:rPr lang="en-US" dirty="0" err="1" smtClean="0">
                <a:latin typeface="Comic Sans MS"/>
                <a:cs typeface="Comic Sans MS"/>
              </a:rPr>
              <a:t>Forereef</a:t>
            </a:r>
            <a:r>
              <a:rPr lang="en-US" dirty="0" smtClean="0">
                <a:latin typeface="Comic Sans MS"/>
                <a:cs typeface="Comic Sans MS"/>
              </a:rPr>
              <a:t> = 86.2 cm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76389" y="6487171"/>
            <a:ext cx="3139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Avg. FL in Lagoon = 67.8 cm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9400" y="241303"/>
            <a:ext cx="393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/>
                <a:cs typeface="Comic Sans MS"/>
              </a:rPr>
              <a:t>Giant trevally tagged on the </a:t>
            </a:r>
            <a:r>
              <a:rPr lang="en-US" dirty="0" err="1" smtClean="0">
                <a:latin typeface="Comic Sans MS"/>
                <a:cs typeface="Comic Sans MS"/>
              </a:rPr>
              <a:t>forereef</a:t>
            </a:r>
            <a:r>
              <a:rPr lang="en-US" dirty="0" smtClean="0">
                <a:latin typeface="Comic Sans MS"/>
                <a:cs typeface="Comic Sans MS"/>
              </a:rPr>
              <a:t> and terrace are larger and do not use lagoon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05841" y="1665174"/>
            <a:ext cx="3735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/>
                <a:cs typeface="Comic Sans MS"/>
              </a:rPr>
              <a:t>Giant trevally tagged in the lagoon are smaller and do not venture far out on the </a:t>
            </a:r>
            <a:r>
              <a:rPr lang="en-US" dirty="0" err="1" smtClean="0">
                <a:latin typeface="Comic Sans MS"/>
                <a:cs typeface="Comic Sans MS"/>
              </a:rPr>
              <a:t>forereef</a:t>
            </a:r>
            <a:r>
              <a:rPr lang="en-US" dirty="0" smtClean="0">
                <a:latin typeface="Comic Sans MS"/>
                <a:cs typeface="Comic Sans MS"/>
              </a:rPr>
              <a:t>/terraces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31" name="Isosceles Triangle 30"/>
          <p:cNvSpPr/>
          <p:nvPr/>
        </p:nvSpPr>
        <p:spPr>
          <a:xfrm>
            <a:off x="39617" y="1431260"/>
            <a:ext cx="100529" cy="69850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2046" y="1325919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  <a:latin typeface="Chalkboard"/>
                <a:cs typeface="Chalkboard"/>
              </a:rPr>
              <a:t>Tagging </a:t>
            </a:r>
            <a:r>
              <a:rPr lang="en-US" sz="1000" dirty="0" err="1" smtClean="0">
                <a:solidFill>
                  <a:srgbClr val="FFFF00"/>
                </a:solidFill>
                <a:latin typeface="Chalkboard"/>
                <a:cs typeface="Chalkboard"/>
              </a:rPr>
              <a:t>loc</a:t>
            </a:r>
            <a:endParaRPr lang="en-US" sz="1000" dirty="0">
              <a:solidFill>
                <a:srgbClr val="FFFF00"/>
              </a:solidFill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37701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halkboard"/>
        <a:ea typeface="ＭＳ Ｐゴシック"/>
        <a:cs typeface=""/>
      </a:majorFont>
      <a:minorFont>
        <a:latin typeface="Chalkboar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mic Sans M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mic Sans M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7451</TotalTime>
  <Words>1227</Words>
  <Application>Microsoft Macintosh PowerPoint</Application>
  <PresentationFormat>On-screen Show (4:3)</PresentationFormat>
  <Paragraphs>211</Paragraphs>
  <Slides>30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1_Default Design</vt:lpstr>
      <vt:lpstr>PowerPoint Presentation</vt:lpstr>
      <vt:lpstr>PowerPoint Presentation</vt:lpstr>
      <vt:lpstr>Palmyra Atoll</vt:lpstr>
      <vt:lpstr>PowerPoint Presentation</vt:lpstr>
      <vt:lpstr>Predator-prey Interactions in an Apex Predator Dominated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Short-term Movement of Blacktip Sharks : Active Tracking</vt:lpstr>
      <vt:lpstr>Fractal analysis of blacktip shark movement response to environment at different scales </vt:lpstr>
      <vt:lpstr>Habitat Selection</vt:lpstr>
      <vt:lpstr>Diel and Tidal Behavior</vt:lpstr>
      <vt:lpstr>PowerPoint Presentation</vt:lpstr>
      <vt:lpstr>Grey Reef Shark – Carcharhinus amblyrhynchos</vt:lpstr>
      <vt:lpstr>PowerPoint Presentation</vt:lpstr>
      <vt:lpstr>PowerPoint Presentation</vt:lpstr>
      <vt:lpstr>PowerPoint Presentation</vt:lpstr>
      <vt:lpstr>PowerPoint Presentation</vt:lpstr>
      <vt:lpstr>What can we learn from predator-dominated ecosystems?</vt:lpstr>
      <vt:lpstr>PowerPoint Presentation</vt:lpstr>
      <vt:lpstr>PowerPoint Presentation</vt:lpstr>
      <vt:lpstr>PowerPoint Presentation</vt:lpstr>
      <vt:lpstr>PowerPoint Presentation</vt:lpstr>
      <vt:lpstr>Bohar snapper (Lutjanus bohar)</vt:lpstr>
      <vt:lpstr>PowerPoint Presentation</vt:lpstr>
      <vt:lpstr>PowerPoint Presentation</vt:lpstr>
      <vt:lpstr>PowerPoint Presentation</vt:lpstr>
      <vt:lpstr>PowerPoint Presentation</vt:lpstr>
    </vt:vector>
  </TitlesOfParts>
  <Company>UCSB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MLML</dc:title>
  <dc:creator>Jennnifer Caselle</dc:creator>
  <cp:lastModifiedBy>Jennnifer Caselle</cp:lastModifiedBy>
  <cp:revision>180</cp:revision>
  <dcterms:created xsi:type="dcterms:W3CDTF">2012-04-08T20:59:33Z</dcterms:created>
  <dcterms:modified xsi:type="dcterms:W3CDTF">2012-07-08T20:55:18Z</dcterms:modified>
</cp:coreProperties>
</file>